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sldIdLst>
    <p:sldId id="256" r:id="rId2"/>
    <p:sldId id="373" r:id="rId3"/>
    <p:sldId id="257" r:id="rId4"/>
    <p:sldId id="266" r:id="rId5"/>
    <p:sldId id="381" r:id="rId6"/>
    <p:sldId id="374" r:id="rId7"/>
    <p:sldId id="382" r:id="rId8"/>
    <p:sldId id="384" r:id="rId9"/>
    <p:sldId id="385" r:id="rId10"/>
    <p:sldId id="334" r:id="rId11"/>
    <p:sldId id="267" r:id="rId12"/>
    <p:sldId id="340" r:id="rId13"/>
    <p:sldId id="311" r:id="rId14"/>
    <p:sldId id="321" r:id="rId15"/>
    <p:sldId id="323" r:id="rId16"/>
    <p:sldId id="322" r:id="rId17"/>
    <p:sldId id="324" r:id="rId18"/>
    <p:sldId id="310" r:id="rId19"/>
    <p:sldId id="339" r:id="rId20"/>
    <p:sldId id="383" r:id="rId21"/>
    <p:sldId id="361" r:id="rId22"/>
    <p:sldId id="362" r:id="rId23"/>
    <p:sldId id="268" r:id="rId24"/>
    <p:sldId id="271" r:id="rId25"/>
    <p:sldId id="363" r:id="rId26"/>
    <p:sldId id="272" r:id="rId27"/>
    <p:sldId id="269" r:id="rId28"/>
    <p:sldId id="335" r:id="rId29"/>
    <p:sldId id="325" r:id="rId30"/>
    <p:sldId id="276" r:id="rId31"/>
    <p:sldId id="281" r:id="rId32"/>
    <p:sldId id="329" r:id="rId33"/>
    <p:sldId id="330" r:id="rId34"/>
    <p:sldId id="278" r:id="rId35"/>
    <p:sldId id="331" r:id="rId36"/>
    <p:sldId id="333" r:id="rId37"/>
    <p:sldId id="283" r:id="rId38"/>
    <p:sldId id="273" r:id="rId39"/>
    <p:sldId id="336" r:id="rId40"/>
    <p:sldId id="376" r:id="rId41"/>
    <p:sldId id="341" r:id="rId42"/>
    <p:sldId id="375" r:id="rId43"/>
    <p:sldId id="377" r:id="rId44"/>
    <p:sldId id="258" r:id="rId45"/>
    <p:sldId id="262" r:id="rId46"/>
    <p:sldId id="286" r:id="rId47"/>
    <p:sldId id="351" r:id="rId48"/>
    <p:sldId id="284" r:id="rId49"/>
    <p:sldId id="378" r:id="rId50"/>
    <p:sldId id="352" r:id="rId51"/>
    <p:sldId id="364" r:id="rId52"/>
    <p:sldId id="365" r:id="rId53"/>
    <p:sldId id="337" r:id="rId54"/>
    <p:sldId id="259" r:id="rId55"/>
    <p:sldId id="260" r:id="rId56"/>
    <p:sldId id="261" r:id="rId57"/>
    <p:sldId id="366" r:id="rId58"/>
    <p:sldId id="263" r:id="rId59"/>
    <p:sldId id="367" r:id="rId60"/>
    <p:sldId id="368" r:id="rId61"/>
    <p:sldId id="369" r:id="rId62"/>
    <p:sldId id="370" r:id="rId63"/>
    <p:sldId id="379" r:id="rId64"/>
    <p:sldId id="380" r:id="rId65"/>
    <p:sldId id="371" r:id="rId66"/>
    <p:sldId id="372" r:id="rId67"/>
    <p:sldId id="270" r:id="rId68"/>
    <p:sldId id="357" r:id="rId69"/>
  </p:sldIdLst>
  <p:sldSz cx="12192000" cy="6858000"/>
  <p:notesSz cx="6858000" cy="9144000"/>
  <p:defaultTextStyle>
    <a:defPPr>
      <a:defRPr lang="ka-G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83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tmp>
</file>

<file path=ppt/media/image10.png>
</file>

<file path=ppt/media/image11.png>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tmp>
</file>

<file path=ppt/media/image20.png>
</file>

<file path=ppt/media/image21.png>
</file>

<file path=ppt/media/image22.tmp>
</file>

<file path=ppt/media/image23.tmp>
</file>

<file path=ppt/media/image24.tmp>
</file>

<file path=ppt/media/image25.tmp>
</file>

<file path=ppt/media/image26.png>
</file>

<file path=ppt/media/image27.png>
</file>

<file path=ppt/media/image28.png>
</file>

<file path=ppt/media/image29.png>
</file>

<file path=ppt/media/image3.png>
</file>

<file path=ppt/media/image30.png>
</file>

<file path=ppt/media/image31.tmp>
</file>

<file path=ppt/media/image32.tmp>
</file>

<file path=ppt/media/image33.tmp>
</file>

<file path=ppt/media/image34.tmp>
</file>

<file path=ppt/media/image35.tmp>
</file>

<file path=ppt/media/image36.tmp>
</file>

<file path=ppt/media/image37.tmp>
</file>

<file path=ppt/media/image38.tmp>
</file>

<file path=ppt/media/image39.tmp>
</file>

<file path=ppt/media/image4.tmp>
</file>

<file path=ppt/media/image40.tmp>
</file>

<file path=ppt/media/image41.tmp>
</file>

<file path=ppt/media/image42.tmp>
</file>

<file path=ppt/media/image43.tmp>
</file>

<file path=ppt/media/image44.tmp>
</file>

<file path=ppt/media/image45.tmp>
</file>

<file path=ppt/media/image5.png>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a-G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426CB-0A23-4445-8607-DD74A42D6A57}" type="datetimeFigureOut">
              <a:rPr lang="ka-GE" smtClean="0"/>
              <a:t>06.03.2024</a:t>
            </a:fld>
            <a:endParaRPr lang="ka-G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a-G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a-G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20D11-BB8D-43DC-9DFB-00F358EE274D}" type="slidenum">
              <a:rPr lang="ka-GE" smtClean="0"/>
              <a:t>‹#›</a:t>
            </a:fld>
            <a:endParaRPr lang="ka-GE"/>
          </a:p>
        </p:txBody>
      </p:sp>
    </p:spTree>
    <p:extLst>
      <p:ext uri="{BB962C8B-B14F-4D97-AF65-F5344CB8AC3E}">
        <p14:creationId xmlns:p14="http://schemas.microsoft.com/office/powerpoint/2010/main" val="12188999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87791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201B2-9359-40A3-A141-5D0BBFE3EA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ka-GE"/>
          </a:p>
        </p:txBody>
      </p:sp>
      <p:sp>
        <p:nvSpPr>
          <p:cNvPr id="3" name="Subtitle 2">
            <a:extLst>
              <a:ext uri="{FF2B5EF4-FFF2-40B4-BE49-F238E27FC236}">
                <a16:creationId xmlns:a16="http://schemas.microsoft.com/office/drawing/2014/main" id="{A85530AC-54B0-4FF6-8D57-12A299D32F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ka-GE"/>
          </a:p>
        </p:txBody>
      </p:sp>
      <p:sp>
        <p:nvSpPr>
          <p:cNvPr id="4" name="Date Placeholder 3">
            <a:extLst>
              <a:ext uri="{FF2B5EF4-FFF2-40B4-BE49-F238E27FC236}">
                <a16:creationId xmlns:a16="http://schemas.microsoft.com/office/drawing/2014/main" id="{DA69651B-64C5-4ED3-B104-8D3A4B057F7E}"/>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5" name="Footer Placeholder 4">
            <a:extLst>
              <a:ext uri="{FF2B5EF4-FFF2-40B4-BE49-F238E27FC236}">
                <a16:creationId xmlns:a16="http://schemas.microsoft.com/office/drawing/2014/main" id="{417024CB-9F8B-4436-BDDD-5E7E703A2880}"/>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A1F31E21-2940-4E87-B81A-7F1DF895298E}"/>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2038133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00D4F-82D5-444D-9A8A-ABCE26575013}"/>
              </a:ext>
            </a:extLst>
          </p:cNvPr>
          <p:cNvSpPr>
            <a:spLocks noGrp="1"/>
          </p:cNvSpPr>
          <p:nvPr>
            <p:ph type="title"/>
          </p:nvPr>
        </p:nvSpPr>
        <p:spPr/>
        <p:txBody>
          <a:bodyPr/>
          <a:lstStyle/>
          <a:p>
            <a:r>
              <a:rPr lang="en-US"/>
              <a:t>Click to edit Master title style</a:t>
            </a:r>
            <a:endParaRPr lang="ka-GE"/>
          </a:p>
        </p:txBody>
      </p:sp>
      <p:sp>
        <p:nvSpPr>
          <p:cNvPr id="3" name="Vertical Text Placeholder 2">
            <a:extLst>
              <a:ext uri="{FF2B5EF4-FFF2-40B4-BE49-F238E27FC236}">
                <a16:creationId xmlns:a16="http://schemas.microsoft.com/office/drawing/2014/main" id="{FC689FAA-1180-457C-8BAF-D5A1FC61C9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Date Placeholder 3">
            <a:extLst>
              <a:ext uri="{FF2B5EF4-FFF2-40B4-BE49-F238E27FC236}">
                <a16:creationId xmlns:a16="http://schemas.microsoft.com/office/drawing/2014/main" id="{14BE0EE8-FC53-4E2A-BBD7-CDC6B6188EAF}"/>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5" name="Footer Placeholder 4">
            <a:extLst>
              <a:ext uri="{FF2B5EF4-FFF2-40B4-BE49-F238E27FC236}">
                <a16:creationId xmlns:a16="http://schemas.microsoft.com/office/drawing/2014/main" id="{4C40910E-89F3-46A8-99C9-C3B275E4364C}"/>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9DF70061-50CB-411D-BCD7-FBF58FE931C3}"/>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3090121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D7C74F-9851-4171-B7CF-B8346F231C2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ka-GE"/>
          </a:p>
        </p:txBody>
      </p:sp>
      <p:sp>
        <p:nvSpPr>
          <p:cNvPr id="3" name="Vertical Text Placeholder 2">
            <a:extLst>
              <a:ext uri="{FF2B5EF4-FFF2-40B4-BE49-F238E27FC236}">
                <a16:creationId xmlns:a16="http://schemas.microsoft.com/office/drawing/2014/main" id="{C65FE439-410A-48E1-85B8-A33E0CD34F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Date Placeholder 3">
            <a:extLst>
              <a:ext uri="{FF2B5EF4-FFF2-40B4-BE49-F238E27FC236}">
                <a16:creationId xmlns:a16="http://schemas.microsoft.com/office/drawing/2014/main" id="{A4B4B0AC-AAD0-404B-8083-DAA66DA6FDE9}"/>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5" name="Footer Placeholder 4">
            <a:extLst>
              <a:ext uri="{FF2B5EF4-FFF2-40B4-BE49-F238E27FC236}">
                <a16:creationId xmlns:a16="http://schemas.microsoft.com/office/drawing/2014/main" id="{EA055919-ABD7-4E83-B1F6-4A70B22D617C}"/>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FE7EB440-59E1-40D1-9EC2-6530AC271FC3}"/>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1814570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F6623-21C0-4F1D-864E-7ABCC104B08D}"/>
              </a:ext>
            </a:extLst>
          </p:cNvPr>
          <p:cNvSpPr>
            <a:spLocks noGrp="1"/>
          </p:cNvSpPr>
          <p:nvPr>
            <p:ph type="title"/>
          </p:nvPr>
        </p:nvSpPr>
        <p:spPr/>
        <p:txBody>
          <a:bodyPr/>
          <a:lstStyle/>
          <a:p>
            <a:r>
              <a:rPr lang="en-US"/>
              <a:t>Click to edit Master title style</a:t>
            </a:r>
            <a:endParaRPr lang="ka-GE"/>
          </a:p>
        </p:txBody>
      </p:sp>
      <p:sp>
        <p:nvSpPr>
          <p:cNvPr id="3" name="Content Placeholder 2">
            <a:extLst>
              <a:ext uri="{FF2B5EF4-FFF2-40B4-BE49-F238E27FC236}">
                <a16:creationId xmlns:a16="http://schemas.microsoft.com/office/drawing/2014/main" id="{F3AFB3DF-1447-41EB-A91D-C611FDC031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Date Placeholder 3">
            <a:extLst>
              <a:ext uri="{FF2B5EF4-FFF2-40B4-BE49-F238E27FC236}">
                <a16:creationId xmlns:a16="http://schemas.microsoft.com/office/drawing/2014/main" id="{A3C0DF0F-BB78-445E-B544-E957C7830476}"/>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5" name="Footer Placeholder 4">
            <a:extLst>
              <a:ext uri="{FF2B5EF4-FFF2-40B4-BE49-F238E27FC236}">
                <a16:creationId xmlns:a16="http://schemas.microsoft.com/office/drawing/2014/main" id="{5F5A7EC0-51B2-4015-9733-7B3C941A8AC0}"/>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8595A7C7-05BC-4DC0-8377-6E4E2A97D581}"/>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246040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EFC64-A0CA-4033-9574-DEC22733E8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ka-GE"/>
          </a:p>
        </p:txBody>
      </p:sp>
      <p:sp>
        <p:nvSpPr>
          <p:cNvPr id="3" name="Text Placeholder 2">
            <a:extLst>
              <a:ext uri="{FF2B5EF4-FFF2-40B4-BE49-F238E27FC236}">
                <a16:creationId xmlns:a16="http://schemas.microsoft.com/office/drawing/2014/main" id="{6772BE41-B233-411B-A3CF-C53BD72E99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DB76545-5904-4E5F-BD4C-4F7C2ED71BFB}"/>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5" name="Footer Placeholder 4">
            <a:extLst>
              <a:ext uri="{FF2B5EF4-FFF2-40B4-BE49-F238E27FC236}">
                <a16:creationId xmlns:a16="http://schemas.microsoft.com/office/drawing/2014/main" id="{788FCB5E-A331-4145-B140-1B8BF03CD397}"/>
              </a:ext>
            </a:extLst>
          </p:cNvPr>
          <p:cNvSpPr>
            <a:spLocks noGrp="1"/>
          </p:cNvSpPr>
          <p:nvPr>
            <p:ph type="ftr" sz="quarter" idx="11"/>
          </p:nvPr>
        </p:nvSpPr>
        <p:spPr/>
        <p:txBody>
          <a:bodyPr/>
          <a:lstStyle/>
          <a:p>
            <a:endParaRPr lang="ka-GE"/>
          </a:p>
        </p:txBody>
      </p:sp>
      <p:sp>
        <p:nvSpPr>
          <p:cNvPr id="6" name="Slide Number Placeholder 5">
            <a:extLst>
              <a:ext uri="{FF2B5EF4-FFF2-40B4-BE49-F238E27FC236}">
                <a16:creationId xmlns:a16="http://schemas.microsoft.com/office/drawing/2014/main" id="{10E234F7-2A85-400B-BEB4-6BCA79B6B00F}"/>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1497202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93E6E-AFD0-4FEE-B2C2-7CB45482A4CD}"/>
              </a:ext>
            </a:extLst>
          </p:cNvPr>
          <p:cNvSpPr>
            <a:spLocks noGrp="1"/>
          </p:cNvSpPr>
          <p:nvPr>
            <p:ph type="title"/>
          </p:nvPr>
        </p:nvSpPr>
        <p:spPr/>
        <p:txBody>
          <a:bodyPr/>
          <a:lstStyle/>
          <a:p>
            <a:r>
              <a:rPr lang="en-US"/>
              <a:t>Click to edit Master title style</a:t>
            </a:r>
            <a:endParaRPr lang="ka-GE"/>
          </a:p>
        </p:txBody>
      </p:sp>
      <p:sp>
        <p:nvSpPr>
          <p:cNvPr id="3" name="Content Placeholder 2">
            <a:extLst>
              <a:ext uri="{FF2B5EF4-FFF2-40B4-BE49-F238E27FC236}">
                <a16:creationId xmlns:a16="http://schemas.microsoft.com/office/drawing/2014/main" id="{58E22350-B2B6-4B44-B675-E443FC8508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Content Placeholder 3">
            <a:extLst>
              <a:ext uri="{FF2B5EF4-FFF2-40B4-BE49-F238E27FC236}">
                <a16:creationId xmlns:a16="http://schemas.microsoft.com/office/drawing/2014/main" id="{22ED7952-6856-49D6-B873-86816FB491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5" name="Date Placeholder 4">
            <a:extLst>
              <a:ext uri="{FF2B5EF4-FFF2-40B4-BE49-F238E27FC236}">
                <a16:creationId xmlns:a16="http://schemas.microsoft.com/office/drawing/2014/main" id="{8F29926F-19C4-4F26-BF98-7AA8B4B98A22}"/>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6" name="Footer Placeholder 5">
            <a:extLst>
              <a:ext uri="{FF2B5EF4-FFF2-40B4-BE49-F238E27FC236}">
                <a16:creationId xmlns:a16="http://schemas.microsoft.com/office/drawing/2014/main" id="{82FC7B04-5457-4E36-B87D-A6CBC47BEDC5}"/>
              </a:ext>
            </a:extLst>
          </p:cNvPr>
          <p:cNvSpPr>
            <a:spLocks noGrp="1"/>
          </p:cNvSpPr>
          <p:nvPr>
            <p:ph type="ftr" sz="quarter" idx="11"/>
          </p:nvPr>
        </p:nvSpPr>
        <p:spPr/>
        <p:txBody>
          <a:bodyPr/>
          <a:lstStyle/>
          <a:p>
            <a:endParaRPr lang="ka-GE"/>
          </a:p>
        </p:txBody>
      </p:sp>
      <p:sp>
        <p:nvSpPr>
          <p:cNvPr id="7" name="Slide Number Placeholder 6">
            <a:extLst>
              <a:ext uri="{FF2B5EF4-FFF2-40B4-BE49-F238E27FC236}">
                <a16:creationId xmlns:a16="http://schemas.microsoft.com/office/drawing/2014/main" id="{AE910DFF-887D-4CEF-B015-7B107EBFD70E}"/>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543187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CCCAE-5C12-44EB-BC76-7323ADF45583}"/>
              </a:ext>
            </a:extLst>
          </p:cNvPr>
          <p:cNvSpPr>
            <a:spLocks noGrp="1"/>
          </p:cNvSpPr>
          <p:nvPr>
            <p:ph type="title"/>
          </p:nvPr>
        </p:nvSpPr>
        <p:spPr>
          <a:xfrm>
            <a:off x="839788" y="365125"/>
            <a:ext cx="10515600" cy="1325563"/>
          </a:xfrm>
        </p:spPr>
        <p:txBody>
          <a:bodyPr/>
          <a:lstStyle/>
          <a:p>
            <a:r>
              <a:rPr lang="en-US"/>
              <a:t>Click to edit Master title style</a:t>
            </a:r>
            <a:endParaRPr lang="ka-GE"/>
          </a:p>
        </p:txBody>
      </p:sp>
      <p:sp>
        <p:nvSpPr>
          <p:cNvPr id="3" name="Text Placeholder 2">
            <a:extLst>
              <a:ext uri="{FF2B5EF4-FFF2-40B4-BE49-F238E27FC236}">
                <a16:creationId xmlns:a16="http://schemas.microsoft.com/office/drawing/2014/main" id="{54D6BFBE-B526-4F44-8970-31BC7387CB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79EFBA-2DE2-48CC-8C9A-6ABAAEC0CFE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5" name="Text Placeholder 4">
            <a:extLst>
              <a:ext uri="{FF2B5EF4-FFF2-40B4-BE49-F238E27FC236}">
                <a16:creationId xmlns:a16="http://schemas.microsoft.com/office/drawing/2014/main" id="{8DF6E3CE-87BC-49C4-8E58-98168E0FC2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502FCF-61C9-44C0-9D0D-1DA9C32EBA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7" name="Date Placeholder 6">
            <a:extLst>
              <a:ext uri="{FF2B5EF4-FFF2-40B4-BE49-F238E27FC236}">
                <a16:creationId xmlns:a16="http://schemas.microsoft.com/office/drawing/2014/main" id="{A926D0F6-BC90-48D5-8EA4-B233B79AA034}"/>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8" name="Footer Placeholder 7">
            <a:extLst>
              <a:ext uri="{FF2B5EF4-FFF2-40B4-BE49-F238E27FC236}">
                <a16:creationId xmlns:a16="http://schemas.microsoft.com/office/drawing/2014/main" id="{907263DF-A10F-400B-B58C-EAFCFB10852F}"/>
              </a:ext>
            </a:extLst>
          </p:cNvPr>
          <p:cNvSpPr>
            <a:spLocks noGrp="1"/>
          </p:cNvSpPr>
          <p:nvPr>
            <p:ph type="ftr" sz="quarter" idx="11"/>
          </p:nvPr>
        </p:nvSpPr>
        <p:spPr/>
        <p:txBody>
          <a:bodyPr/>
          <a:lstStyle/>
          <a:p>
            <a:endParaRPr lang="ka-GE"/>
          </a:p>
        </p:txBody>
      </p:sp>
      <p:sp>
        <p:nvSpPr>
          <p:cNvPr id="9" name="Slide Number Placeholder 8">
            <a:extLst>
              <a:ext uri="{FF2B5EF4-FFF2-40B4-BE49-F238E27FC236}">
                <a16:creationId xmlns:a16="http://schemas.microsoft.com/office/drawing/2014/main" id="{BAEA3F29-B2D0-40D5-95E4-90C6B31E8514}"/>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2366492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75410-9960-411E-B62D-88FFD31BD1CE}"/>
              </a:ext>
            </a:extLst>
          </p:cNvPr>
          <p:cNvSpPr>
            <a:spLocks noGrp="1"/>
          </p:cNvSpPr>
          <p:nvPr>
            <p:ph type="title"/>
          </p:nvPr>
        </p:nvSpPr>
        <p:spPr/>
        <p:txBody>
          <a:bodyPr/>
          <a:lstStyle/>
          <a:p>
            <a:r>
              <a:rPr lang="en-US"/>
              <a:t>Click to edit Master title style</a:t>
            </a:r>
            <a:endParaRPr lang="ka-GE"/>
          </a:p>
        </p:txBody>
      </p:sp>
      <p:sp>
        <p:nvSpPr>
          <p:cNvPr id="3" name="Date Placeholder 2">
            <a:extLst>
              <a:ext uri="{FF2B5EF4-FFF2-40B4-BE49-F238E27FC236}">
                <a16:creationId xmlns:a16="http://schemas.microsoft.com/office/drawing/2014/main" id="{A1272240-62B1-43ED-A54F-77E01AABEB2D}"/>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4" name="Footer Placeholder 3">
            <a:extLst>
              <a:ext uri="{FF2B5EF4-FFF2-40B4-BE49-F238E27FC236}">
                <a16:creationId xmlns:a16="http://schemas.microsoft.com/office/drawing/2014/main" id="{FAEF38B7-0ABC-4C44-9868-A497110C97DF}"/>
              </a:ext>
            </a:extLst>
          </p:cNvPr>
          <p:cNvSpPr>
            <a:spLocks noGrp="1"/>
          </p:cNvSpPr>
          <p:nvPr>
            <p:ph type="ftr" sz="quarter" idx="11"/>
          </p:nvPr>
        </p:nvSpPr>
        <p:spPr/>
        <p:txBody>
          <a:bodyPr/>
          <a:lstStyle/>
          <a:p>
            <a:endParaRPr lang="ka-GE"/>
          </a:p>
        </p:txBody>
      </p:sp>
      <p:sp>
        <p:nvSpPr>
          <p:cNvPr id="5" name="Slide Number Placeholder 4">
            <a:extLst>
              <a:ext uri="{FF2B5EF4-FFF2-40B4-BE49-F238E27FC236}">
                <a16:creationId xmlns:a16="http://schemas.microsoft.com/office/drawing/2014/main" id="{8306D605-8672-4C75-8752-DAC13D033055}"/>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3045923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06952C-94B4-4299-8767-D9C8B9204666}"/>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3" name="Footer Placeholder 2">
            <a:extLst>
              <a:ext uri="{FF2B5EF4-FFF2-40B4-BE49-F238E27FC236}">
                <a16:creationId xmlns:a16="http://schemas.microsoft.com/office/drawing/2014/main" id="{6BEBB48D-9D68-4179-82BA-AB17990D68E7}"/>
              </a:ext>
            </a:extLst>
          </p:cNvPr>
          <p:cNvSpPr>
            <a:spLocks noGrp="1"/>
          </p:cNvSpPr>
          <p:nvPr>
            <p:ph type="ftr" sz="quarter" idx="11"/>
          </p:nvPr>
        </p:nvSpPr>
        <p:spPr/>
        <p:txBody>
          <a:bodyPr/>
          <a:lstStyle/>
          <a:p>
            <a:endParaRPr lang="ka-GE"/>
          </a:p>
        </p:txBody>
      </p:sp>
      <p:sp>
        <p:nvSpPr>
          <p:cNvPr id="4" name="Slide Number Placeholder 3">
            <a:extLst>
              <a:ext uri="{FF2B5EF4-FFF2-40B4-BE49-F238E27FC236}">
                <a16:creationId xmlns:a16="http://schemas.microsoft.com/office/drawing/2014/main" id="{CD1BA976-220F-4553-89E2-0C43145CAF3B}"/>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2069298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D28EF-2123-4129-9564-5C42F787D9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ka-GE"/>
          </a:p>
        </p:txBody>
      </p:sp>
      <p:sp>
        <p:nvSpPr>
          <p:cNvPr id="3" name="Content Placeholder 2">
            <a:extLst>
              <a:ext uri="{FF2B5EF4-FFF2-40B4-BE49-F238E27FC236}">
                <a16:creationId xmlns:a16="http://schemas.microsoft.com/office/drawing/2014/main" id="{44B7AC25-DD48-466C-ADE2-B7EAB15CE5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Text Placeholder 3">
            <a:extLst>
              <a:ext uri="{FF2B5EF4-FFF2-40B4-BE49-F238E27FC236}">
                <a16:creationId xmlns:a16="http://schemas.microsoft.com/office/drawing/2014/main" id="{E0E77ACB-347D-4534-AB58-DE147D699B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60FBE1-1711-44DF-8A14-214C8BAB0B56}"/>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6" name="Footer Placeholder 5">
            <a:extLst>
              <a:ext uri="{FF2B5EF4-FFF2-40B4-BE49-F238E27FC236}">
                <a16:creationId xmlns:a16="http://schemas.microsoft.com/office/drawing/2014/main" id="{11757248-9984-40FC-A0A7-033C5C8D38AA}"/>
              </a:ext>
            </a:extLst>
          </p:cNvPr>
          <p:cNvSpPr>
            <a:spLocks noGrp="1"/>
          </p:cNvSpPr>
          <p:nvPr>
            <p:ph type="ftr" sz="quarter" idx="11"/>
          </p:nvPr>
        </p:nvSpPr>
        <p:spPr/>
        <p:txBody>
          <a:bodyPr/>
          <a:lstStyle/>
          <a:p>
            <a:endParaRPr lang="ka-GE"/>
          </a:p>
        </p:txBody>
      </p:sp>
      <p:sp>
        <p:nvSpPr>
          <p:cNvPr id="7" name="Slide Number Placeholder 6">
            <a:extLst>
              <a:ext uri="{FF2B5EF4-FFF2-40B4-BE49-F238E27FC236}">
                <a16:creationId xmlns:a16="http://schemas.microsoft.com/office/drawing/2014/main" id="{C2DE967B-DB5C-403D-B654-851631907078}"/>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1970507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83085-FFFB-4EBF-9F6E-9E0050D592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ka-GE"/>
          </a:p>
        </p:txBody>
      </p:sp>
      <p:sp>
        <p:nvSpPr>
          <p:cNvPr id="3" name="Picture Placeholder 2">
            <a:extLst>
              <a:ext uri="{FF2B5EF4-FFF2-40B4-BE49-F238E27FC236}">
                <a16:creationId xmlns:a16="http://schemas.microsoft.com/office/drawing/2014/main" id="{F3F43B88-4447-46B8-8316-C251898FB2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a-GE"/>
          </a:p>
        </p:txBody>
      </p:sp>
      <p:sp>
        <p:nvSpPr>
          <p:cNvPr id="4" name="Text Placeholder 3">
            <a:extLst>
              <a:ext uri="{FF2B5EF4-FFF2-40B4-BE49-F238E27FC236}">
                <a16:creationId xmlns:a16="http://schemas.microsoft.com/office/drawing/2014/main" id="{773B602E-BA44-413F-9162-AEA611FFE8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9139C2-B5A5-4CCB-9380-0BE8B0449A13}"/>
              </a:ext>
            </a:extLst>
          </p:cNvPr>
          <p:cNvSpPr>
            <a:spLocks noGrp="1"/>
          </p:cNvSpPr>
          <p:nvPr>
            <p:ph type="dt" sz="half" idx="10"/>
          </p:nvPr>
        </p:nvSpPr>
        <p:spPr/>
        <p:txBody>
          <a:bodyPr/>
          <a:lstStyle/>
          <a:p>
            <a:fld id="{0E37178E-3B9D-4E92-A4C9-15AA995E5D5B}" type="datetimeFigureOut">
              <a:rPr lang="ka-GE" smtClean="0"/>
              <a:t>06.03.2024</a:t>
            </a:fld>
            <a:endParaRPr lang="ka-GE"/>
          </a:p>
        </p:txBody>
      </p:sp>
      <p:sp>
        <p:nvSpPr>
          <p:cNvPr id="6" name="Footer Placeholder 5">
            <a:extLst>
              <a:ext uri="{FF2B5EF4-FFF2-40B4-BE49-F238E27FC236}">
                <a16:creationId xmlns:a16="http://schemas.microsoft.com/office/drawing/2014/main" id="{4410B347-D057-458E-BD26-7AED4FD77130}"/>
              </a:ext>
            </a:extLst>
          </p:cNvPr>
          <p:cNvSpPr>
            <a:spLocks noGrp="1"/>
          </p:cNvSpPr>
          <p:nvPr>
            <p:ph type="ftr" sz="quarter" idx="11"/>
          </p:nvPr>
        </p:nvSpPr>
        <p:spPr/>
        <p:txBody>
          <a:bodyPr/>
          <a:lstStyle/>
          <a:p>
            <a:endParaRPr lang="ka-GE"/>
          </a:p>
        </p:txBody>
      </p:sp>
      <p:sp>
        <p:nvSpPr>
          <p:cNvPr id="7" name="Slide Number Placeholder 6">
            <a:extLst>
              <a:ext uri="{FF2B5EF4-FFF2-40B4-BE49-F238E27FC236}">
                <a16:creationId xmlns:a16="http://schemas.microsoft.com/office/drawing/2014/main" id="{15BC5495-0840-492E-A943-80821DF77938}"/>
              </a:ext>
            </a:extLst>
          </p:cNvPr>
          <p:cNvSpPr>
            <a:spLocks noGrp="1"/>
          </p:cNvSpPr>
          <p:nvPr>
            <p:ph type="sldNum" sz="quarter" idx="12"/>
          </p:nvPr>
        </p:nvSpPr>
        <p:spPr/>
        <p:txBody>
          <a:bodyPr/>
          <a:lstStyle/>
          <a:p>
            <a:fld id="{5A8EED21-4329-4EEB-85D4-A5E34BB8952F}" type="slidenum">
              <a:rPr lang="ka-GE" smtClean="0"/>
              <a:t>‹#›</a:t>
            </a:fld>
            <a:endParaRPr lang="ka-GE"/>
          </a:p>
        </p:txBody>
      </p:sp>
    </p:spTree>
    <p:extLst>
      <p:ext uri="{BB962C8B-B14F-4D97-AF65-F5344CB8AC3E}">
        <p14:creationId xmlns:p14="http://schemas.microsoft.com/office/powerpoint/2010/main" val="34917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A144E7-26BC-4AFD-9B76-5F29BC49B6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ka-GE"/>
          </a:p>
        </p:txBody>
      </p:sp>
      <p:sp>
        <p:nvSpPr>
          <p:cNvPr id="3" name="Text Placeholder 2">
            <a:extLst>
              <a:ext uri="{FF2B5EF4-FFF2-40B4-BE49-F238E27FC236}">
                <a16:creationId xmlns:a16="http://schemas.microsoft.com/office/drawing/2014/main" id="{D24A86C6-A145-4FA5-8A0E-BD742FEB23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a-GE"/>
          </a:p>
        </p:txBody>
      </p:sp>
      <p:sp>
        <p:nvSpPr>
          <p:cNvPr id="4" name="Date Placeholder 3">
            <a:extLst>
              <a:ext uri="{FF2B5EF4-FFF2-40B4-BE49-F238E27FC236}">
                <a16:creationId xmlns:a16="http://schemas.microsoft.com/office/drawing/2014/main" id="{4306489E-3E75-4851-9C2F-D459F24859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37178E-3B9D-4E92-A4C9-15AA995E5D5B}" type="datetimeFigureOut">
              <a:rPr lang="ka-GE" smtClean="0"/>
              <a:t>06.03.2024</a:t>
            </a:fld>
            <a:endParaRPr lang="ka-GE"/>
          </a:p>
        </p:txBody>
      </p:sp>
      <p:sp>
        <p:nvSpPr>
          <p:cNvPr id="5" name="Footer Placeholder 4">
            <a:extLst>
              <a:ext uri="{FF2B5EF4-FFF2-40B4-BE49-F238E27FC236}">
                <a16:creationId xmlns:a16="http://schemas.microsoft.com/office/drawing/2014/main" id="{7C7E6A10-2B9E-4667-BE35-7A71AE9CB6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a-GE"/>
          </a:p>
        </p:txBody>
      </p:sp>
      <p:sp>
        <p:nvSpPr>
          <p:cNvPr id="6" name="Slide Number Placeholder 5">
            <a:extLst>
              <a:ext uri="{FF2B5EF4-FFF2-40B4-BE49-F238E27FC236}">
                <a16:creationId xmlns:a16="http://schemas.microsoft.com/office/drawing/2014/main" id="{09DBB809-BA30-4316-978B-DCEDB85F30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8EED21-4329-4EEB-85D4-A5E34BB8952F}" type="slidenum">
              <a:rPr lang="ka-GE" smtClean="0"/>
              <a:t>‹#›</a:t>
            </a:fld>
            <a:endParaRPr lang="ka-GE"/>
          </a:p>
        </p:txBody>
      </p:sp>
    </p:spTree>
    <p:extLst>
      <p:ext uri="{BB962C8B-B14F-4D97-AF65-F5344CB8AC3E}">
        <p14:creationId xmlns:p14="http://schemas.microsoft.com/office/powerpoint/2010/main" val="4955788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a-G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scirp.org/journal/PaperInformation.aspx?PaperID=68371"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tmp"/><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commons.wikimedia.org/wiki/File:Transfer-left_right.svg" TargetMode="External"/><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hyperlink" Target="https://pixabay.com/en/work-place-pc-screen-computer-305110/" TargetMode="External"/><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3.tmp"/><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4.tmp"/><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5.tmp"/><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hyperlink" Target="https://geeksvgs.com/id/177623" TargetMode="External"/><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hyperlink" Target="https://avnation.tv/2017/05/av-control-and-web-technologies/" TargetMode="External"/><Relationship Id="rId7" Type="http://schemas.openxmlformats.org/officeDocument/2006/relationships/hyperlink" Target="https://pixabay.com/ja/vectors/%E3%83%AB%E3%83%BC%E3%82%BF%E3%83%BC-%E3%83%8D%E3%83%83%E3%83%88%E3%83%AF%E3%83%BC%E3%82%AF%E3%81%AE%E5%88%A9%E7%94%A8%E6%96%B9%E6%B3%95-29336/" TargetMode="External"/><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hyperlink" Target="https://pixabay.com/en/router-switch-symbol-network-30140/" TargetMode="Externa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2.tmp"/><Relationship Id="rId2" Type="http://schemas.openxmlformats.org/officeDocument/2006/relationships/image" Target="../media/image31.tmp"/><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3.tmp"/><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5.tmp"/><Relationship Id="rId2" Type="http://schemas.openxmlformats.org/officeDocument/2006/relationships/image" Target="../media/image34.tmp"/><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37.tmp"/><Relationship Id="rId2" Type="http://schemas.openxmlformats.org/officeDocument/2006/relationships/image" Target="../media/image36.tm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hyperlink" Target="https://avnation.tv/2017/05/av-control-and-web-technologies/" TargetMode="External"/><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8.tmp"/><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39.tmp"/><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40.tmp"/><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41.tmp"/><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43.tmp"/><Relationship Id="rId2" Type="http://schemas.openxmlformats.org/officeDocument/2006/relationships/image" Target="../media/image42.tmp"/><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44.tmp"/><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45.tmp"/><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07D18-C716-46E5-BD7A-20ECB0D91F1B}"/>
              </a:ext>
            </a:extLst>
          </p:cNvPr>
          <p:cNvSpPr>
            <a:spLocks noGrp="1"/>
          </p:cNvSpPr>
          <p:nvPr>
            <p:ph type="ctrTitle"/>
          </p:nvPr>
        </p:nvSpPr>
        <p:spPr/>
        <p:txBody>
          <a:bodyPr>
            <a:normAutofit/>
          </a:bodyPr>
          <a:lstStyle/>
          <a:p>
            <a:r>
              <a:rPr lang="ka-GE" sz="4000" dirty="0">
                <a:solidFill>
                  <a:srgbClr val="FF0000"/>
                </a:solidFill>
              </a:rPr>
              <a:t>ლექცია 1</a:t>
            </a:r>
          </a:p>
        </p:txBody>
      </p:sp>
      <p:sp>
        <p:nvSpPr>
          <p:cNvPr id="3" name="Subtitle 2">
            <a:extLst>
              <a:ext uri="{FF2B5EF4-FFF2-40B4-BE49-F238E27FC236}">
                <a16:creationId xmlns:a16="http://schemas.microsoft.com/office/drawing/2014/main" id="{1B906F8F-90C0-462E-843C-D0E6C6D31410}"/>
              </a:ext>
            </a:extLst>
          </p:cNvPr>
          <p:cNvSpPr>
            <a:spLocks noGrp="1"/>
          </p:cNvSpPr>
          <p:nvPr>
            <p:ph type="subTitle" idx="1"/>
          </p:nvPr>
        </p:nvSpPr>
        <p:spPr/>
        <p:txBody>
          <a:bodyPr/>
          <a:lstStyle/>
          <a:p>
            <a:endParaRPr lang="ka-GE"/>
          </a:p>
        </p:txBody>
      </p:sp>
    </p:spTree>
    <p:extLst>
      <p:ext uri="{BB962C8B-B14F-4D97-AF65-F5344CB8AC3E}">
        <p14:creationId xmlns:p14="http://schemas.microsoft.com/office/powerpoint/2010/main" val="1945858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F871272-5847-4F5B-BA65-180B6B273CF6}"/>
              </a:ext>
            </a:extLst>
          </p:cNvPr>
          <p:cNvSpPr>
            <a:spLocks noGrp="1"/>
          </p:cNvSpPr>
          <p:nvPr>
            <p:ph type="title"/>
          </p:nvPr>
        </p:nvSpPr>
        <p:spPr>
          <a:xfrm>
            <a:off x="838200" y="365125"/>
            <a:ext cx="10515600" cy="843961"/>
          </a:xfrm>
        </p:spPr>
        <p:txBody>
          <a:bodyPr>
            <a:normAutofit fontScale="90000"/>
          </a:bodyPr>
          <a:lstStyle/>
          <a:p>
            <a:pPr algn="ctr"/>
            <a:r>
              <a:rPr lang="ka-GE" sz="2800" b="1" dirty="0"/>
              <a:t>ქსელი</a:t>
            </a:r>
            <a:r>
              <a:rPr lang="en-US" sz="2800" b="1" dirty="0"/>
              <a:t> </a:t>
            </a:r>
            <a:r>
              <a:rPr lang="ka-GE" sz="2800" b="1" dirty="0"/>
              <a:t>აგებულება და სტრუქტურა</a:t>
            </a:r>
            <a:br>
              <a:rPr lang="ka-GE" dirty="0"/>
            </a:br>
            <a:endParaRPr lang="ka-GE" dirty="0"/>
          </a:p>
        </p:txBody>
      </p:sp>
      <p:pic>
        <p:nvPicPr>
          <p:cNvPr id="7" name="Picture 6">
            <a:extLst>
              <a:ext uri="{FF2B5EF4-FFF2-40B4-BE49-F238E27FC236}">
                <a16:creationId xmlns:a16="http://schemas.microsoft.com/office/drawing/2014/main" id="{284BAC0B-5A1F-478E-ABC5-858D01FB252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38200" y="1191378"/>
            <a:ext cx="7068544" cy="3185933"/>
          </a:xfrm>
          <a:prstGeom prst="rect">
            <a:avLst/>
          </a:prstGeom>
        </p:spPr>
      </p:pic>
      <p:sp>
        <p:nvSpPr>
          <p:cNvPr id="9" name="Rectangle 8">
            <a:extLst>
              <a:ext uri="{FF2B5EF4-FFF2-40B4-BE49-F238E27FC236}">
                <a16:creationId xmlns:a16="http://schemas.microsoft.com/office/drawing/2014/main" id="{2CEDB4AB-6AD4-44FC-A499-96378386A033}"/>
              </a:ext>
            </a:extLst>
          </p:cNvPr>
          <p:cNvSpPr/>
          <p:nvPr/>
        </p:nvSpPr>
        <p:spPr>
          <a:xfrm>
            <a:off x="541065" y="1209087"/>
            <a:ext cx="1464716" cy="3008954"/>
          </a:xfrm>
          <a:prstGeom prst="rect">
            <a:avLst/>
          </a:prstGeom>
          <a:noFill/>
          <a:ln>
            <a:solidFill>
              <a:schemeClr val="tx1"/>
            </a:solidFill>
          </a:ln>
        </p:spPr>
        <p:style>
          <a:lnRef idx="0">
            <a:scrgbClr r="0" g="0" b="0"/>
          </a:lnRef>
          <a:fillRef idx="0">
            <a:scrgbClr r="0" g="0" b="0"/>
          </a:fillRef>
          <a:effectRef idx="0">
            <a:scrgbClr r="0" g="0" b="0"/>
          </a:effectRef>
          <a:fontRef idx="minor">
            <a:schemeClr val="accent2"/>
          </a:fontRef>
        </p:style>
        <p:txBody>
          <a:bodyPr rtlCol="0" anchor="ctr"/>
          <a:lstStyle/>
          <a:p>
            <a:pPr algn="ctr"/>
            <a:endParaRPr lang="ka-GE"/>
          </a:p>
        </p:txBody>
      </p:sp>
      <p:sp>
        <p:nvSpPr>
          <p:cNvPr id="10" name="Rectangle 9">
            <a:extLst>
              <a:ext uri="{FF2B5EF4-FFF2-40B4-BE49-F238E27FC236}">
                <a16:creationId xmlns:a16="http://schemas.microsoft.com/office/drawing/2014/main" id="{5E46CBEA-BB57-4B19-89BB-25915B1397E5}"/>
              </a:ext>
            </a:extLst>
          </p:cNvPr>
          <p:cNvSpPr/>
          <p:nvPr/>
        </p:nvSpPr>
        <p:spPr>
          <a:xfrm>
            <a:off x="5540768" y="1209087"/>
            <a:ext cx="1464716" cy="3008954"/>
          </a:xfrm>
          <a:prstGeom prst="rect">
            <a:avLst/>
          </a:prstGeom>
          <a:noFill/>
          <a:ln>
            <a:solidFill>
              <a:schemeClr val="tx1"/>
            </a:solidFill>
          </a:ln>
        </p:spPr>
        <p:style>
          <a:lnRef idx="0">
            <a:scrgbClr r="0" g="0" b="0"/>
          </a:lnRef>
          <a:fillRef idx="0">
            <a:scrgbClr r="0" g="0" b="0"/>
          </a:fillRef>
          <a:effectRef idx="0">
            <a:scrgbClr r="0" g="0" b="0"/>
          </a:effectRef>
          <a:fontRef idx="minor">
            <a:schemeClr val="accent2"/>
          </a:fontRef>
        </p:style>
        <p:txBody>
          <a:bodyPr rtlCol="0" anchor="ctr"/>
          <a:lstStyle/>
          <a:p>
            <a:pPr algn="ctr"/>
            <a:endParaRPr lang="ka-GE"/>
          </a:p>
        </p:txBody>
      </p:sp>
      <p:sp>
        <p:nvSpPr>
          <p:cNvPr id="11" name="Rectangle 10">
            <a:extLst>
              <a:ext uri="{FF2B5EF4-FFF2-40B4-BE49-F238E27FC236}">
                <a16:creationId xmlns:a16="http://schemas.microsoft.com/office/drawing/2014/main" id="{A332F69F-D6FF-4CB9-9D8E-585F6C277A5B}"/>
              </a:ext>
            </a:extLst>
          </p:cNvPr>
          <p:cNvSpPr/>
          <p:nvPr/>
        </p:nvSpPr>
        <p:spPr>
          <a:xfrm rot="5400000">
            <a:off x="3282599" y="1158837"/>
            <a:ext cx="956187" cy="3185941"/>
          </a:xfrm>
          <a:prstGeom prst="rect">
            <a:avLst/>
          </a:prstGeom>
          <a:noFill/>
          <a:ln>
            <a:solidFill>
              <a:schemeClr val="tx1"/>
            </a:solidFill>
          </a:ln>
        </p:spPr>
        <p:style>
          <a:lnRef idx="0">
            <a:scrgbClr r="0" g="0" b="0"/>
          </a:lnRef>
          <a:fillRef idx="0">
            <a:scrgbClr r="0" g="0" b="0"/>
          </a:fillRef>
          <a:effectRef idx="0">
            <a:scrgbClr r="0" g="0" b="0"/>
          </a:effectRef>
          <a:fontRef idx="minor">
            <a:schemeClr val="accent2"/>
          </a:fontRef>
        </p:style>
        <p:txBody>
          <a:bodyPr rtlCol="0" anchor="ctr"/>
          <a:lstStyle/>
          <a:p>
            <a:pPr algn="ctr"/>
            <a:endParaRPr lang="ka-GE"/>
          </a:p>
        </p:txBody>
      </p:sp>
      <p:sp>
        <p:nvSpPr>
          <p:cNvPr id="12" name="TextBox 11">
            <a:extLst>
              <a:ext uri="{FF2B5EF4-FFF2-40B4-BE49-F238E27FC236}">
                <a16:creationId xmlns:a16="http://schemas.microsoft.com/office/drawing/2014/main" id="{82A842DC-8487-45CD-9AD7-38102F0B28E7}"/>
              </a:ext>
            </a:extLst>
          </p:cNvPr>
          <p:cNvSpPr txBox="1"/>
          <p:nvPr/>
        </p:nvSpPr>
        <p:spPr>
          <a:xfrm>
            <a:off x="1681169" y="5846103"/>
            <a:ext cx="4159045" cy="369332"/>
          </a:xfrm>
          <a:prstGeom prst="rect">
            <a:avLst/>
          </a:prstGeom>
          <a:noFill/>
        </p:spPr>
        <p:txBody>
          <a:bodyPr wrap="square" rtlCol="0">
            <a:spAutoFit/>
          </a:bodyPr>
          <a:lstStyle/>
          <a:p>
            <a:pPr algn="ctr"/>
            <a:r>
              <a:rPr lang="ka-GE" dirty="0"/>
              <a:t>საბოლოო მოწყობილოებები</a:t>
            </a:r>
          </a:p>
        </p:txBody>
      </p:sp>
      <p:sp>
        <p:nvSpPr>
          <p:cNvPr id="13" name="TextBox 12">
            <a:extLst>
              <a:ext uri="{FF2B5EF4-FFF2-40B4-BE49-F238E27FC236}">
                <a16:creationId xmlns:a16="http://schemas.microsoft.com/office/drawing/2014/main" id="{75CF5831-2E56-440C-A0F5-F06619E17ED2}"/>
              </a:ext>
            </a:extLst>
          </p:cNvPr>
          <p:cNvSpPr txBox="1"/>
          <p:nvPr/>
        </p:nvSpPr>
        <p:spPr>
          <a:xfrm>
            <a:off x="2114081" y="1877848"/>
            <a:ext cx="4159045" cy="369332"/>
          </a:xfrm>
          <a:prstGeom prst="rect">
            <a:avLst/>
          </a:prstGeom>
          <a:noFill/>
        </p:spPr>
        <p:txBody>
          <a:bodyPr wrap="square" rtlCol="0">
            <a:spAutoFit/>
          </a:bodyPr>
          <a:lstStyle/>
          <a:p>
            <a:r>
              <a:rPr lang="ka-GE" dirty="0"/>
              <a:t>შუამდებარე მოწყობილობები</a:t>
            </a:r>
          </a:p>
        </p:txBody>
      </p:sp>
      <p:sp>
        <p:nvSpPr>
          <p:cNvPr id="14" name="Left Brace 13">
            <a:extLst>
              <a:ext uri="{FF2B5EF4-FFF2-40B4-BE49-F238E27FC236}">
                <a16:creationId xmlns:a16="http://schemas.microsoft.com/office/drawing/2014/main" id="{958D1034-9B1A-4E42-A883-EBA130FB4B24}"/>
              </a:ext>
            </a:extLst>
          </p:cNvPr>
          <p:cNvSpPr/>
          <p:nvPr/>
        </p:nvSpPr>
        <p:spPr>
          <a:xfrm rot="16200000">
            <a:off x="2977078" y="2540920"/>
            <a:ext cx="1464716" cy="4872026"/>
          </a:xfrm>
          <a:prstGeom prst="leftBrace">
            <a:avLst>
              <a:gd name="adj1" fmla="val 80639"/>
              <a:gd name="adj2" fmla="val 51514"/>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ka-GE"/>
          </a:p>
        </p:txBody>
      </p:sp>
      <p:sp>
        <p:nvSpPr>
          <p:cNvPr id="15" name="TextBox 14">
            <a:extLst>
              <a:ext uri="{FF2B5EF4-FFF2-40B4-BE49-F238E27FC236}">
                <a16:creationId xmlns:a16="http://schemas.microsoft.com/office/drawing/2014/main" id="{DA1D00F2-93FE-4351-B36E-14C71C23D932}"/>
              </a:ext>
            </a:extLst>
          </p:cNvPr>
          <p:cNvSpPr txBox="1"/>
          <p:nvPr/>
        </p:nvSpPr>
        <p:spPr>
          <a:xfrm>
            <a:off x="7072451" y="2029572"/>
            <a:ext cx="5471323" cy="2788007"/>
          </a:xfrm>
          <a:prstGeom prst="rect">
            <a:avLst/>
          </a:prstGeom>
          <a:noFill/>
        </p:spPr>
        <p:txBody>
          <a:bodyPr wrap="square" rtlCol="0">
            <a:spAutoFit/>
          </a:bodyPr>
          <a:lstStyle/>
          <a:p>
            <a:pPr>
              <a:lnSpc>
                <a:spcPct val="200000"/>
              </a:lnSpc>
            </a:pPr>
            <a:r>
              <a:rPr lang="ka-GE" dirty="0"/>
              <a:t>ქსელი შედგება სამი ძირითადი ნაწილისაგან</a:t>
            </a:r>
            <a:r>
              <a:rPr lang="en-US" dirty="0"/>
              <a:t>:</a:t>
            </a:r>
            <a:endParaRPr lang="ka-GE" dirty="0"/>
          </a:p>
          <a:p>
            <a:pPr marL="285750" indent="-285750">
              <a:lnSpc>
                <a:spcPct val="200000"/>
              </a:lnSpc>
              <a:buFont typeface="Arial" panose="020B0604020202020204" pitchFamily="34" charset="0"/>
              <a:buChar char="•"/>
            </a:pPr>
            <a:r>
              <a:rPr lang="ka-GE" dirty="0"/>
              <a:t>საბოლოო მოწყობილობები</a:t>
            </a:r>
            <a:r>
              <a:rPr lang="en-US" dirty="0"/>
              <a:t>(</a:t>
            </a:r>
            <a:r>
              <a:rPr lang="en-US" dirty="0">
                <a:solidFill>
                  <a:srgbClr val="000000"/>
                </a:solidFill>
                <a:latin typeface="CiscoSansLight"/>
              </a:rPr>
              <a:t>End devices)</a:t>
            </a:r>
            <a:endParaRPr lang="ka-GE" dirty="0"/>
          </a:p>
          <a:p>
            <a:pPr marL="285750" indent="-285750">
              <a:lnSpc>
                <a:spcPct val="200000"/>
              </a:lnSpc>
              <a:buFont typeface="Arial" panose="020B0604020202020204" pitchFamily="34" charset="0"/>
              <a:buChar char="•"/>
            </a:pPr>
            <a:r>
              <a:rPr lang="ka-GE" dirty="0"/>
              <a:t>შუამდებარე მოწყობილობები </a:t>
            </a:r>
            <a:r>
              <a:rPr lang="en-US" dirty="0"/>
              <a:t> (</a:t>
            </a:r>
            <a:r>
              <a:rPr lang="en-US" dirty="0">
                <a:solidFill>
                  <a:srgbClr val="000000"/>
                </a:solidFill>
                <a:latin typeface="CiscoSansLight"/>
              </a:rPr>
              <a:t>Intermediate devices)</a:t>
            </a:r>
            <a:endParaRPr lang="ka-GE" dirty="0"/>
          </a:p>
          <a:p>
            <a:pPr marL="285750" indent="-285750">
              <a:lnSpc>
                <a:spcPct val="200000"/>
              </a:lnSpc>
              <a:buFont typeface="Arial" panose="020B0604020202020204" pitchFamily="34" charset="0"/>
              <a:buChar char="•"/>
            </a:pPr>
            <a:r>
              <a:rPr lang="ka-GE" dirty="0"/>
              <a:t>მედია</a:t>
            </a:r>
            <a:r>
              <a:rPr lang="en-US" dirty="0"/>
              <a:t> (</a:t>
            </a:r>
            <a:r>
              <a:rPr lang="ka-GE" dirty="0"/>
              <a:t>გადაცემის გარემო)</a:t>
            </a:r>
            <a:r>
              <a:rPr lang="en-US" dirty="0"/>
              <a:t> (</a:t>
            </a:r>
            <a:r>
              <a:rPr lang="en-US" dirty="0">
                <a:solidFill>
                  <a:srgbClr val="000000"/>
                </a:solidFill>
                <a:latin typeface="CiscoSansLight"/>
              </a:rPr>
              <a:t>Network media)</a:t>
            </a:r>
          </a:p>
        </p:txBody>
      </p:sp>
    </p:spTree>
    <p:extLst>
      <p:ext uri="{BB962C8B-B14F-4D97-AF65-F5344CB8AC3E}">
        <p14:creationId xmlns:p14="http://schemas.microsoft.com/office/powerpoint/2010/main" val="883940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B5F2-12E7-4B33-BC04-7F0C4C1BE622}"/>
              </a:ext>
            </a:extLst>
          </p:cNvPr>
          <p:cNvSpPr>
            <a:spLocks noGrp="1"/>
          </p:cNvSpPr>
          <p:nvPr>
            <p:ph type="title"/>
          </p:nvPr>
        </p:nvSpPr>
        <p:spPr>
          <a:xfrm>
            <a:off x="838200" y="365125"/>
            <a:ext cx="10515600" cy="947481"/>
          </a:xfrm>
        </p:spPr>
        <p:txBody>
          <a:bodyPr>
            <a:normAutofit fontScale="90000"/>
          </a:bodyPr>
          <a:lstStyle/>
          <a:p>
            <a:pPr algn="ctr"/>
            <a:r>
              <a:rPr lang="ka-GE" sz="2700" b="1" dirty="0">
                <a:solidFill>
                  <a:srgbClr val="C00000"/>
                </a:solidFill>
              </a:rPr>
              <a:t>საბოლოო მოწყობილობები - </a:t>
            </a:r>
            <a:r>
              <a:rPr lang="en-US" sz="2700" b="1" dirty="0">
                <a:solidFill>
                  <a:srgbClr val="C00000"/>
                </a:solidFill>
              </a:rPr>
              <a:t>End de</a:t>
            </a:r>
            <a:r>
              <a:rPr lang="en-US" sz="3200" b="1" dirty="0">
                <a:solidFill>
                  <a:srgbClr val="C00000"/>
                </a:solidFill>
              </a:rPr>
              <a:t>vices</a:t>
            </a:r>
            <a:br>
              <a:rPr lang="en-US" dirty="0"/>
            </a:br>
            <a:endParaRPr lang="ka-GE" dirty="0"/>
          </a:p>
        </p:txBody>
      </p:sp>
      <p:sp>
        <p:nvSpPr>
          <p:cNvPr id="3" name="Content Placeholder 2">
            <a:extLst>
              <a:ext uri="{FF2B5EF4-FFF2-40B4-BE49-F238E27FC236}">
                <a16:creationId xmlns:a16="http://schemas.microsoft.com/office/drawing/2014/main" id="{6D17550C-72BE-479F-A289-2940017561F9}"/>
              </a:ext>
            </a:extLst>
          </p:cNvPr>
          <p:cNvSpPr>
            <a:spLocks noGrp="1"/>
          </p:cNvSpPr>
          <p:nvPr>
            <p:ph idx="1"/>
          </p:nvPr>
        </p:nvSpPr>
        <p:spPr>
          <a:xfrm>
            <a:off x="557980" y="934935"/>
            <a:ext cx="10795820" cy="947480"/>
          </a:xfrm>
        </p:spPr>
        <p:txBody>
          <a:bodyPr/>
          <a:lstStyle/>
          <a:p>
            <a:pPr marL="0" indent="0">
              <a:buNone/>
            </a:pPr>
            <a:r>
              <a:rPr lang="ka-GE" sz="2000" dirty="0"/>
              <a:t>ესაა მოწყობილობები, რომლებსაც იყენებენ მომხმარებლები. </a:t>
            </a:r>
            <a:endParaRPr lang="ka-GE" dirty="0"/>
          </a:p>
        </p:txBody>
      </p:sp>
      <p:sp>
        <p:nvSpPr>
          <p:cNvPr id="6" name="Rectangle 5">
            <a:extLst>
              <a:ext uri="{FF2B5EF4-FFF2-40B4-BE49-F238E27FC236}">
                <a16:creationId xmlns:a16="http://schemas.microsoft.com/office/drawing/2014/main" id="{9B109896-60FC-4B6E-965C-D0EB3AB96FFA}"/>
              </a:ext>
            </a:extLst>
          </p:cNvPr>
          <p:cNvSpPr/>
          <p:nvPr/>
        </p:nvSpPr>
        <p:spPr>
          <a:xfrm>
            <a:off x="557979" y="1756084"/>
            <a:ext cx="8707779" cy="3276282"/>
          </a:xfrm>
          <a:prstGeom prst="rect">
            <a:avLst/>
          </a:prstGeom>
        </p:spPr>
        <p:txBody>
          <a:bodyPr wrap="square">
            <a:spAutoFit/>
          </a:bodyPr>
          <a:lstStyle/>
          <a:p>
            <a:pPr>
              <a:lnSpc>
                <a:spcPct val="150000"/>
              </a:lnSpc>
              <a:buFont typeface="Arial" panose="020B0604020202020204" pitchFamily="34" charset="0"/>
              <a:buChar char="•"/>
            </a:pPr>
            <a:r>
              <a:rPr lang="en-US" sz="2000" dirty="0">
                <a:solidFill>
                  <a:srgbClr val="000000"/>
                </a:solidFill>
                <a:latin typeface="CiscoSansLight"/>
              </a:rPr>
              <a:t>Computers (work stations, laptops, file servers, web servers)</a:t>
            </a:r>
          </a:p>
          <a:p>
            <a:pPr>
              <a:lnSpc>
                <a:spcPct val="150000"/>
              </a:lnSpc>
              <a:buFont typeface="Arial" panose="020B0604020202020204" pitchFamily="34" charset="0"/>
              <a:buChar char="•"/>
            </a:pPr>
            <a:r>
              <a:rPr lang="en-US" sz="2000" dirty="0">
                <a:solidFill>
                  <a:srgbClr val="000000"/>
                </a:solidFill>
                <a:latin typeface="CiscoSansLight"/>
              </a:rPr>
              <a:t>Network printers</a:t>
            </a:r>
          </a:p>
          <a:p>
            <a:pPr>
              <a:lnSpc>
                <a:spcPct val="150000"/>
              </a:lnSpc>
              <a:buFont typeface="Arial" panose="020B0604020202020204" pitchFamily="34" charset="0"/>
              <a:buChar char="•"/>
            </a:pPr>
            <a:r>
              <a:rPr lang="en-US" sz="2000" dirty="0">
                <a:solidFill>
                  <a:srgbClr val="000000"/>
                </a:solidFill>
                <a:latin typeface="CiscoSansLight"/>
              </a:rPr>
              <a:t>VoIP phones</a:t>
            </a:r>
          </a:p>
          <a:p>
            <a:pPr>
              <a:lnSpc>
                <a:spcPct val="150000"/>
              </a:lnSpc>
              <a:buFont typeface="Arial" panose="020B0604020202020204" pitchFamily="34" charset="0"/>
              <a:buChar char="•"/>
            </a:pPr>
            <a:r>
              <a:rPr lang="en-US" sz="2000" dirty="0" err="1">
                <a:solidFill>
                  <a:srgbClr val="000000"/>
                </a:solidFill>
                <a:latin typeface="CiscoSansLight"/>
              </a:rPr>
              <a:t>TelePresence</a:t>
            </a:r>
            <a:r>
              <a:rPr lang="en-US" sz="2000" dirty="0">
                <a:solidFill>
                  <a:srgbClr val="000000"/>
                </a:solidFill>
                <a:latin typeface="CiscoSansLight"/>
              </a:rPr>
              <a:t> endpoints</a:t>
            </a:r>
          </a:p>
          <a:p>
            <a:pPr>
              <a:lnSpc>
                <a:spcPct val="150000"/>
              </a:lnSpc>
              <a:buFont typeface="Arial" panose="020B0604020202020204" pitchFamily="34" charset="0"/>
              <a:buChar char="•"/>
            </a:pPr>
            <a:r>
              <a:rPr lang="en-US" sz="2000" dirty="0">
                <a:solidFill>
                  <a:srgbClr val="000000"/>
                </a:solidFill>
                <a:latin typeface="CiscoSansLight"/>
              </a:rPr>
              <a:t>Security cameras</a:t>
            </a:r>
          </a:p>
          <a:p>
            <a:pPr>
              <a:lnSpc>
                <a:spcPct val="150000"/>
              </a:lnSpc>
              <a:buFont typeface="Arial" panose="020B0604020202020204" pitchFamily="34" charset="0"/>
              <a:buChar char="•"/>
            </a:pPr>
            <a:r>
              <a:rPr lang="en-US" sz="2000" dirty="0">
                <a:solidFill>
                  <a:srgbClr val="000000"/>
                </a:solidFill>
                <a:latin typeface="CiscoSansLight"/>
              </a:rPr>
              <a:t>Mobile handheld devices (such as smartphones, tablets, PDAs, and wireless debit/credit card readers and barcode scanners)</a:t>
            </a:r>
          </a:p>
        </p:txBody>
      </p:sp>
      <p:pic>
        <p:nvPicPr>
          <p:cNvPr id="8" name="Picture 7">
            <a:extLst>
              <a:ext uri="{FF2B5EF4-FFF2-40B4-BE49-F238E27FC236}">
                <a16:creationId xmlns:a16="http://schemas.microsoft.com/office/drawing/2014/main" id="{21D95540-89B7-4880-AC55-194B0C531C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0543" y="2700617"/>
            <a:ext cx="3287578" cy="3658978"/>
          </a:xfrm>
          <a:prstGeom prst="rect">
            <a:avLst/>
          </a:prstGeom>
        </p:spPr>
      </p:pic>
    </p:spTree>
    <p:extLst>
      <p:ext uri="{BB962C8B-B14F-4D97-AF65-F5344CB8AC3E}">
        <p14:creationId xmlns:p14="http://schemas.microsoft.com/office/powerpoint/2010/main" val="2593563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051188-A53E-45F6-8EF4-018B08F7BF7D}"/>
              </a:ext>
            </a:extLst>
          </p:cNvPr>
          <p:cNvSpPr>
            <a:spLocks noGrp="1"/>
          </p:cNvSpPr>
          <p:nvPr>
            <p:ph type="title"/>
          </p:nvPr>
        </p:nvSpPr>
        <p:spPr>
          <a:xfrm>
            <a:off x="3500270" y="325988"/>
            <a:ext cx="2212272" cy="371448"/>
          </a:xfrm>
          <a:prstGeom prst="rect">
            <a:avLst/>
          </a:prstGeom>
        </p:spPr>
        <p:txBody>
          <a:bodyPr wrap="none">
            <a:spAutoFit/>
          </a:bodyPr>
          <a:lstStyle/>
          <a:p>
            <a:r>
              <a:rPr lang="en-US" sz="2000" b="1" dirty="0">
                <a:solidFill>
                  <a:srgbClr val="C00000"/>
                </a:solidFill>
                <a:latin typeface="+mj-lt"/>
                <a:ea typeface="+mj-ea"/>
                <a:cs typeface="+mj-cs"/>
              </a:rPr>
              <a:t>Servers</a:t>
            </a:r>
            <a:r>
              <a:rPr lang="ka-GE" sz="2000" b="1" dirty="0">
                <a:solidFill>
                  <a:srgbClr val="C00000"/>
                </a:solidFill>
                <a:latin typeface="+mj-lt"/>
                <a:ea typeface="+mj-ea"/>
                <a:cs typeface="+mj-cs"/>
              </a:rPr>
              <a:t> სერვერები</a:t>
            </a:r>
            <a:endParaRPr lang="en-US" sz="2000" b="1" dirty="0">
              <a:solidFill>
                <a:srgbClr val="C00000"/>
              </a:solidFill>
              <a:latin typeface="+mj-lt"/>
              <a:ea typeface="+mj-ea"/>
              <a:cs typeface="+mj-cs"/>
            </a:endParaRPr>
          </a:p>
        </p:txBody>
      </p:sp>
      <p:sp>
        <p:nvSpPr>
          <p:cNvPr id="5" name="Content Placeholder 4">
            <a:extLst>
              <a:ext uri="{FF2B5EF4-FFF2-40B4-BE49-F238E27FC236}">
                <a16:creationId xmlns:a16="http://schemas.microsoft.com/office/drawing/2014/main" id="{6EA36D98-4952-4E67-9B93-6C6FF8A76641}"/>
              </a:ext>
            </a:extLst>
          </p:cNvPr>
          <p:cNvSpPr>
            <a:spLocks noGrp="1"/>
          </p:cNvSpPr>
          <p:nvPr>
            <p:ph idx="1"/>
          </p:nvPr>
        </p:nvSpPr>
        <p:spPr>
          <a:xfrm>
            <a:off x="454741" y="1105847"/>
            <a:ext cx="11004755" cy="3742691"/>
          </a:xfrm>
          <a:prstGeom prst="rect">
            <a:avLst/>
          </a:prstGeom>
        </p:spPr>
        <p:txBody>
          <a:bodyPr wrap="square">
            <a:spAutoFit/>
          </a:bodyPr>
          <a:lstStyle/>
          <a:p>
            <a:pPr marL="0" indent="0">
              <a:lnSpc>
                <a:spcPct val="150000"/>
              </a:lnSpc>
              <a:buNone/>
            </a:pPr>
            <a:r>
              <a:rPr lang="ka-GE" sz="2000" dirty="0"/>
              <a:t>სერვერები კომპიუტერების მსგავსია, მაგრამ ქსელში განსხვავებული როლი აქვთ. მაგალითად, როდესაც თქვენ ამოწმებთ თქვენს ელფოსტას, თქვენი კლიენტი კომპიუტერი უერთდება ელფოსტის სერვერს თქვენი ელფოსტის მისაღებად. ეს ელ.ფოსტის სერვერი შეიძლება გამოყენებულ იქნას ათასობით მომხმარებლის მიერ, ამიტომ ის ხელმისაწვდომი უნდა იყოს 24/7.სერვერები იყენებენ მსგავს აპარატურას, რასაც კომპიუტერებში ნახავთ, მაგრამ მათი ამოცანების მიხედვით, უფრო საიმედოა. მათ აქვთ მეტი </a:t>
            </a:r>
            <a:r>
              <a:rPr lang="en-US" sz="2000" dirty="0"/>
              <a:t>RAM (</a:t>
            </a:r>
            <a:r>
              <a:rPr lang="ka-GE" sz="2000" dirty="0"/>
              <a:t>მეხსიერება) შეცდომის კორექტირებით, იყენებენ მყარ დისკებს, რომლებიც შექმნილია მუდამ ჩართულისთვის, აქვთ მეტი საცავი და ა.შ.</a:t>
            </a:r>
          </a:p>
        </p:txBody>
      </p:sp>
    </p:spTree>
    <p:extLst>
      <p:ext uri="{BB962C8B-B14F-4D97-AF65-F5344CB8AC3E}">
        <p14:creationId xmlns:p14="http://schemas.microsoft.com/office/powerpoint/2010/main" val="473578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A582E-7913-4360-9449-12BD1678DFF2}"/>
              </a:ext>
            </a:extLst>
          </p:cNvPr>
          <p:cNvSpPr>
            <a:spLocks noGrp="1"/>
          </p:cNvSpPr>
          <p:nvPr>
            <p:ph type="title"/>
          </p:nvPr>
        </p:nvSpPr>
        <p:spPr>
          <a:xfrm>
            <a:off x="648928" y="316767"/>
            <a:ext cx="10288537" cy="1008796"/>
          </a:xfrm>
        </p:spPr>
        <p:txBody>
          <a:bodyPr>
            <a:normAutofit fontScale="90000"/>
          </a:bodyPr>
          <a:lstStyle/>
          <a:p>
            <a:pPr algn="ctr"/>
            <a:r>
              <a:rPr lang="ka-GE" sz="2000" b="1" spc="60" dirty="0">
                <a:latin typeface="Sylfaen"/>
                <a:cs typeface="Sylfaen"/>
              </a:rPr>
              <a:t> </a:t>
            </a:r>
            <a:r>
              <a:rPr lang="ka-GE" sz="2000" b="1" dirty="0">
                <a:solidFill>
                  <a:srgbClr val="C00000"/>
                </a:solidFill>
              </a:rPr>
              <a:t>ქსელის ადაპტერი </a:t>
            </a:r>
            <a:r>
              <a:rPr lang="en-US" sz="2000" b="1" dirty="0">
                <a:solidFill>
                  <a:srgbClr val="C00000"/>
                </a:solidFill>
              </a:rPr>
              <a:t>Network Interface Card</a:t>
            </a:r>
            <a:br>
              <a:rPr lang="en-US" sz="2000" b="1" dirty="0">
                <a:solidFill>
                  <a:srgbClr val="C00000"/>
                </a:solidFill>
              </a:rPr>
            </a:br>
            <a:r>
              <a:rPr lang="en-US" sz="2000" b="1" dirty="0"/>
              <a:t>Network Interface Controller</a:t>
            </a:r>
            <a:r>
              <a:rPr lang="en-US" sz="2000" dirty="0"/>
              <a:t>“, “</a:t>
            </a:r>
            <a:r>
              <a:rPr lang="en-US" sz="2000" b="1" dirty="0"/>
              <a:t>Network Adapter</a:t>
            </a:r>
            <a:r>
              <a:rPr lang="en-US" sz="2000" dirty="0"/>
              <a:t>“, “</a:t>
            </a:r>
            <a:r>
              <a:rPr lang="en-US" sz="2000" b="1" dirty="0"/>
              <a:t>Ethernet card</a:t>
            </a:r>
            <a:r>
              <a:rPr lang="en-US" sz="2000" dirty="0"/>
              <a:t>“, “</a:t>
            </a:r>
            <a:r>
              <a:rPr lang="en-US" sz="2000" b="1" dirty="0"/>
              <a:t>Connection card</a:t>
            </a:r>
            <a:r>
              <a:rPr lang="en-US" sz="2000" dirty="0"/>
              <a:t>“, and “</a:t>
            </a:r>
            <a:r>
              <a:rPr lang="en-US" sz="2000" b="1" dirty="0"/>
              <a:t>LAN (Local Area Network) Adapter</a:t>
            </a:r>
            <a:r>
              <a:rPr lang="en-US" sz="2000" dirty="0"/>
              <a:t>“</a:t>
            </a:r>
            <a:br>
              <a:rPr lang="ka-GE" sz="2000" b="1" spc="40" dirty="0">
                <a:latin typeface="Sylfaen"/>
                <a:cs typeface="Sylfaen"/>
              </a:rPr>
            </a:br>
            <a:endParaRPr lang="ka-GE" sz="2000" dirty="0"/>
          </a:p>
        </p:txBody>
      </p:sp>
      <p:sp>
        <p:nvSpPr>
          <p:cNvPr id="3" name="Content Placeholder 2">
            <a:extLst>
              <a:ext uri="{FF2B5EF4-FFF2-40B4-BE49-F238E27FC236}">
                <a16:creationId xmlns:a16="http://schemas.microsoft.com/office/drawing/2014/main" id="{50C019BB-6F1C-44C0-BDE3-5B03E82F242A}"/>
              </a:ext>
            </a:extLst>
          </p:cNvPr>
          <p:cNvSpPr>
            <a:spLocks noGrp="1"/>
          </p:cNvSpPr>
          <p:nvPr>
            <p:ph idx="1"/>
          </p:nvPr>
        </p:nvSpPr>
        <p:spPr>
          <a:xfrm>
            <a:off x="342438" y="1104337"/>
            <a:ext cx="11507124" cy="2732932"/>
          </a:xfrm>
        </p:spPr>
        <p:txBody>
          <a:bodyPr>
            <a:normAutofit/>
          </a:bodyPr>
          <a:lstStyle/>
          <a:p>
            <a:pPr marL="0" indent="530225">
              <a:lnSpc>
                <a:spcPct val="150000"/>
              </a:lnSpc>
              <a:buNone/>
            </a:pPr>
            <a:r>
              <a:rPr lang="ka-GE" sz="2000" dirty="0"/>
              <a:t>კომპიუტერებისა და სერვერების ქსელთან დასაკავშირებლად, უნდა არსებობდეს გარკვეული ინტერფეისი. ნებისმიერი კომპიუტერული მოწყობილობის ქსელში ჩასართავად უნდა ჰქონდეს ქსელის ადაპტერი(</a:t>
            </a:r>
            <a:r>
              <a:rPr lang="en-US" sz="2000" dirty="0"/>
              <a:t>NIC)</a:t>
            </a:r>
            <a:r>
              <a:rPr lang="ka-GE" sz="2000" dirty="0"/>
              <a:t>,</a:t>
            </a:r>
            <a:r>
              <a:rPr lang="en-US" sz="2000" dirty="0"/>
              <a:t> </a:t>
            </a:r>
            <a:r>
              <a:rPr lang="ka-GE" sz="2000" dirty="0"/>
              <a:t>განკუთვნილი კაბელური ან უკაბელო შეერთებისთვის. ქსელის ადაპტერი  გადააქცევს (ელექტრულ ან სინათლის სხივის)სიგნალს, რომელიც მოდის დაკავშირებული მედია გარემოდან, კომპიუტერისთვის გასაგებ მონაცემებად და პირიქით.</a:t>
            </a:r>
          </a:p>
        </p:txBody>
      </p:sp>
      <p:pic>
        <p:nvPicPr>
          <p:cNvPr id="4" name="Picture 3">
            <a:extLst>
              <a:ext uri="{FF2B5EF4-FFF2-40B4-BE49-F238E27FC236}">
                <a16:creationId xmlns:a16="http://schemas.microsoft.com/office/drawing/2014/main" id="{0835328C-3994-411E-905E-8018354A0D98}"/>
              </a:ext>
            </a:extLst>
          </p:cNvPr>
          <p:cNvPicPr>
            <a:picLocks noChangeAspect="1"/>
          </p:cNvPicPr>
          <p:nvPr/>
        </p:nvPicPr>
        <p:blipFill>
          <a:blip r:embed="rId2"/>
          <a:stretch>
            <a:fillRect/>
          </a:stretch>
        </p:blipFill>
        <p:spPr>
          <a:xfrm>
            <a:off x="5861936" y="3837269"/>
            <a:ext cx="5671685" cy="3188766"/>
          </a:xfrm>
          <a:prstGeom prst="rect">
            <a:avLst/>
          </a:prstGeom>
        </p:spPr>
      </p:pic>
      <p:pic>
        <p:nvPicPr>
          <p:cNvPr id="6" name="Picture 5">
            <a:extLst>
              <a:ext uri="{FF2B5EF4-FFF2-40B4-BE49-F238E27FC236}">
                <a16:creationId xmlns:a16="http://schemas.microsoft.com/office/drawing/2014/main" id="{09427C69-E58C-4FD0-87A5-5960A6C43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438" y="3710549"/>
            <a:ext cx="4848994" cy="2998720"/>
          </a:xfrm>
          <a:prstGeom prst="rect">
            <a:avLst/>
          </a:prstGeom>
        </p:spPr>
      </p:pic>
    </p:spTree>
    <p:extLst>
      <p:ext uri="{BB962C8B-B14F-4D97-AF65-F5344CB8AC3E}">
        <p14:creationId xmlns:p14="http://schemas.microsoft.com/office/powerpoint/2010/main" val="19524075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1DB04A-AF37-46CC-9C6E-EE4B49AA0778}"/>
              </a:ext>
            </a:extLst>
          </p:cNvPr>
          <p:cNvSpPr>
            <a:spLocks noGrp="1"/>
          </p:cNvSpPr>
          <p:nvPr>
            <p:ph idx="1"/>
          </p:nvPr>
        </p:nvSpPr>
        <p:spPr>
          <a:xfrm>
            <a:off x="646471" y="601509"/>
            <a:ext cx="10515600" cy="4351338"/>
          </a:xfrm>
        </p:spPr>
        <p:txBody>
          <a:bodyPr>
            <a:normAutofit/>
          </a:bodyPr>
          <a:lstStyle/>
          <a:p>
            <a:pPr marL="0" indent="0">
              <a:lnSpc>
                <a:spcPct val="150000"/>
              </a:lnSpc>
              <a:buNone/>
            </a:pPr>
            <a:r>
              <a:rPr lang="ka-GE" sz="2000" b="1" dirty="0"/>
              <a:t>ქსელური ადაპტერის პლატას აქვს უნიკალური მისამართი</a:t>
            </a:r>
            <a:r>
              <a:rPr lang="ka-GE" sz="2000" dirty="0"/>
              <a:t>. ქსელური მისამართები გამოიყოფა  </a:t>
            </a:r>
            <a:r>
              <a:rPr lang="en-US" sz="2000" dirty="0"/>
              <a:t>IEEE (Institute of </a:t>
            </a:r>
            <a:r>
              <a:rPr lang="en-US" sz="2000" dirty="0" err="1"/>
              <a:t>Electrikal</a:t>
            </a:r>
            <a:r>
              <a:rPr lang="en-US" sz="2000" dirty="0"/>
              <a:t> and Electronics Engineers) </a:t>
            </a:r>
            <a:r>
              <a:rPr lang="ka-GE" sz="2000" dirty="0"/>
              <a:t>-ის მიერ.  ეს კომიტეტი ქსელური ადაპტერი ყველა მწარმოებელს აწვდის მისამართების ინტერვალს. შემდეგ ყველა მწარმოებელი პლატის ოპერატიულ დამხსომებელ მოწყობილობებში წერს უნიკალურ ქსელურ მისამართს. მონაცემთა გადაცემა პროცესორიდან ქსელური ადაპტერში უფრო სწრაფად ხდება, ვიდრე ქსელური ადაპტერი მას გადასცემს ქსელში, ამიტომ დროებით მათი მოთავსება ხდება ბუფერში</a:t>
            </a:r>
          </a:p>
        </p:txBody>
      </p:sp>
    </p:spTree>
    <p:extLst>
      <p:ext uri="{BB962C8B-B14F-4D97-AF65-F5344CB8AC3E}">
        <p14:creationId xmlns:p14="http://schemas.microsoft.com/office/powerpoint/2010/main" val="521860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452ED29-6ED3-4624-820E-7C2B827872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8857" y="1296431"/>
            <a:ext cx="8680386" cy="3806511"/>
          </a:xfrm>
          <a:prstGeom prst="rect">
            <a:avLst/>
          </a:prstGeom>
        </p:spPr>
      </p:pic>
    </p:spTree>
    <p:extLst>
      <p:ext uri="{BB962C8B-B14F-4D97-AF65-F5344CB8AC3E}">
        <p14:creationId xmlns:p14="http://schemas.microsoft.com/office/powerpoint/2010/main" val="3940652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23D60-4EF8-46A3-A011-9D4DF106A06A}"/>
              </a:ext>
            </a:extLst>
          </p:cNvPr>
          <p:cNvSpPr>
            <a:spLocks noGrp="1"/>
          </p:cNvSpPr>
          <p:nvPr>
            <p:ph type="title"/>
          </p:nvPr>
        </p:nvSpPr>
        <p:spPr/>
        <p:txBody>
          <a:bodyPr>
            <a:normAutofit/>
          </a:bodyPr>
          <a:lstStyle/>
          <a:p>
            <a:r>
              <a:rPr lang="ka-GE" sz="2400" b="1">
                <a:solidFill>
                  <a:srgbClr val="C00000"/>
                </a:solidFill>
              </a:rPr>
              <a:t>ქსელური ადაპტერის ტიპები:</a:t>
            </a:r>
            <a:endParaRPr lang="ka-GE" sz="2400" b="1" dirty="0">
              <a:solidFill>
                <a:srgbClr val="C00000"/>
              </a:solidFill>
            </a:endParaRPr>
          </a:p>
        </p:txBody>
      </p:sp>
      <p:pic>
        <p:nvPicPr>
          <p:cNvPr id="6" name="Picture 5">
            <a:extLst>
              <a:ext uri="{FF2B5EF4-FFF2-40B4-BE49-F238E27FC236}">
                <a16:creationId xmlns:a16="http://schemas.microsoft.com/office/drawing/2014/main" id="{ABF4F3D0-64C2-4CD8-A78F-EC04EED24F51}"/>
              </a:ext>
            </a:extLst>
          </p:cNvPr>
          <p:cNvPicPr>
            <a:picLocks noChangeAspect="1"/>
          </p:cNvPicPr>
          <p:nvPr/>
        </p:nvPicPr>
        <p:blipFill>
          <a:blip r:embed="rId2"/>
          <a:stretch>
            <a:fillRect/>
          </a:stretch>
        </p:blipFill>
        <p:spPr>
          <a:xfrm>
            <a:off x="5934052" y="3424237"/>
            <a:ext cx="323895" cy="9526"/>
          </a:xfrm>
          <a:prstGeom prst="rect">
            <a:avLst/>
          </a:prstGeom>
        </p:spPr>
      </p:pic>
      <p:pic>
        <p:nvPicPr>
          <p:cNvPr id="8" name="Picture 7">
            <a:extLst>
              <a:ext uri="{FF2B5EF4-FFF2-40B4-BE49-F238E27FC236}">
                <a16:creationId xmlns:a16="http://schemas.microsoft.com/office/drawing/2014/main" id="{CD6FC96B-DDF8-42A3-BA39-91BE5CA7CCAB}"/>
              </a:ext>
            </a:extLst>
          </p:cNvPr>
          <p:cNvPicPr>
            <a:picLocks noChangeAspect="1"/>
          </p:cNvPicPr>
          <p:nvPr/>
        </p:nvPicPr>
        <p:blipFill rotWithShape="1">
          <a:blip r:embed="rId3">
            <a:extLst>
              <a:ext uri="{28A0092B-C50C-407E-A947-70E740481C1C}">
                <a14:useLocalDpi xmlns:a14="http://schemas.microsoft.com/office/drawing/2010/main" val="0"/>
              </a:ext>
            </a:extLst>
          </a:blip>
          <a:srcRect l="2097" t="2194" r="2085" b="4995"/>
          <a:stretch/>
        </p:blipFill>
        <p:spPr>
          <a:xfrm>
            <a:off x="96149" y="1415844"/>
            <a:ext cx="5147472" cy="2850153"/>
          </a:xfrm>
          <a:prstGeom prst="rect">
            <a:avLst/>
          </a:prstGeom>
        </p:spPr>
      </p:pic>
      <p:sp>
        <p:nvSpPr>
          <p:cNvPr id="9" name="Rectangle 8">
            <a:extLst>
              <a:ext uri="{FF2B5EF4-FFF2-40B4-BE49-F238E27FC236}">
                <a16:creationId xmlns:a16="http://schemas.microsoft.com/office/drawing/2014/main" id="{766CD6E3-D7EE-4DF3-818E-651C770F6A5D}"/>
              </a:ext>
            </a:extLst>
          </p:cNvPr>
          <p:cNvSpPr/>
          <p:nvPr/>
        </p:nvSpPr>
        <p:spPr>
          <a:xfrm>
            <a:off x="5456903" y="368760"/>
            <a:ext cx="6484090" cy="5870646"/>
          </a:xfrm>
          <a:prstGeom prst="rect">
            <a:avLst/>
          </a:prstGeom>
        </p:spPr>
        <p:txBody>
          <a:bodyPr wrap="square">
            <a:spAutoFit/>
          </a:bodyPr>
          <a:lstStyle/>
          <a:p>
            <a:pPr>
              <a:lnSpc>
                <a:spcPct val="150000"/>
              </a:lnSpc>
            </a:pPr>
            <a:r>
              <a:rPr lang="en-US" b="1" dirty="0">
                <a:solidFill>
                  <a:srgbClr val="C00000"/>
                </a:solidFill>
              </a:rPr>
              <a:t>Wired NIC</a:t>
            </a:r>
            <a:r>
              <a:rPr lang="ka-GE" b="1" dirty="0">
                <a:solidFill>
                  <a:srgbClr val="C00000"/>
                </a:solidFill>
              </a:rPr>
              <a:t> </a:t>
            </a:r>
            <a:r>
              <a:rPr lang="ka-GE" b="1" dirty="0"/>
              <a:t>- </a:t>
            </a:r>
            <a:r>
              <a:rPr lang="ka-GE" dirty="0"/>
              <a:t>თუ </a:t>
            </a:r>
            <a:r>
              <a:rPr lang="en-US" dirty="0"/>
              <a:t>NIC </a:t>
            </a:r>
            <a:r>
              <a:rPr lang="ka-GE" dirty="0"/>
              <a:t>არის სადენიანი, მაშინ ის მუშაობს </a:t>
            </a:r>
          </a:p>
          <a:p>
            <a:pPr>
              <a:lnSpc>
                <a:spcPct val="150000"/>
              </a:lnSpc>
            </a:pPr>
            <a:r>
              <a:rPr lang="ka-GE" dirty="0"/>
              <a:t>ანალოგური და ციფრული სიხშირით. </a:t>
            </a:r>
          </a:p>
          <a:p>
            <a:pPr>
              <a:lnSpc>
                <a:spcPct val="150000"/>
              </a:lnSpc>
            </a:pPr>
            <a:r>
              <a:rPr lang="ka-GE" dirty="0"/>
              <a:t>ამ მოწყობილობების დაკავშირება შესაძლებელია </a:t>
            </a:r>
          </a:p>
          <a:p>
            <a:pPr>
              <a:lnSpc>
                <a:spcPct val="150000"/>
              </a:lnSpc>
            </a:pPr>
            <a:r>
              <a:rPr lang="ka-GE" dirty="0"/>
              <a:t>ეზერნეტის კაბელის გამოყენებით.</a:t>
            </a:r>
          </a:p>
          <a:p>
            <a:pPr>
              <a:lnSpc>
                <a:spcPct val="150000"/>
              </a:lnSpc>
            </a:pPr>
            <a:r>
              <a:rPr lang="en-US" b="1" dirty="0">
                <a:solidFill>
                  <a:srgbClr val="C00000"/>
                </a:solidFill>
              </a:rPr>
              <a:t>Wireless NIC</a:t>
            </a:r>
            <a:r>
              <a:rPr lang="ka-GE" b="1" dirty="0">
                <a:solidFill>
                  <a:srgbClr val="C00000"/>
                </a:solidFill>
              </a:rPr>
              <a:t> </a:t>
            </a:r>
            <a:r>
              <a:rPr lang="ka-GE" dirty="0"/>
              <a:t>- უსადენო </a:t>
            </a:r>
            <a:r>
              <a:rPr lang="en-US" dirty="0"/>
              <a:t>NIC </a:t>
            </a:r>
            <a:r>
              <a:rPr lang="ka-GE" dirty="0"/>
              <a:t>ბარათებს თან აქვთ </a:t>
            </a:r>
          </a:p>
          <a:p>
            <a:pPr>
              <a:lnSpc>
                <a:spcPct val="150000"/>
              </a:lnSpc>
            </a:pPr>
            <a:r>
              <a:rPr lang="ka-GE" dirty="0"/>
              <a:t>პატარა ანტენა, რომლებიც გამოიყენება წვდომის</a:t>
            </a:r>
          </a:p>
          <a:p>
            <a:pPr>
              <a:lnSpc>
                <a:spcPct val="150000"/>
              </a:lnSpc>
            </a:pPr>
            <a:r>
              <a:rPr lang="ka-GE" dirty="0"/>
              <a:t> წერტილთან კომუნიკაციისთვის</a:t>
            </a:r>
          </a:p>
          <a:p>
            <a:pPr>
              <a:lnSpc>
                <a:spcPct val="150000"/>
              </a:lnSpc>
            </a:pPr>
            <a:r>
              <a:rPr lang="ka-GE" dirty="0"/>
              <a:t> რადიოტალღების გამოყენებით.</a:t>
            </a:r>
          </a:p>
          <a:p>
            <a:pPr>
              <a:lnSpc>
                <a:spcPct val="150000"/>
              </a:lnSpc>
            </a:pPr>
            <a:r>
              <a:rPr lang="en-US" b="1" dirty="0">
                <a:solidFill>
                  <a:srgbClr val="C00000"/>
                </a:solidFill>
              </a:rPr>
              <a:t>NIC card</a:t>
            </a:r>
            <a:r>
              <a:rPr lang="ka-GE" b="1" dirty="0">
                <a:solidFill>
                  <a:srgbClr val="C00000"/>
                </a:solidFill>
              </a:rPr>
              <a:t>- </a:t>
            </a:r>
            <a:r>
              <a:rPr lang="ka-GE" dirty="0"/>
              <a:t>მოწყობილობები, რომლებსაც არ აქვთ შიდა ქსელის  ბარათი, იყენებენ გარე ქსელის ბარათებს ან </a:t>
            </a:r>
            <a:r>
              <a:rPr lang="en-US" dirty="0"/>
              <a:t>USB-</a:t>
            </a:r>
            <a:r>
              <a:rPr lang="ka-GE" dirty="0"/>
              <a:t>ს.</a:t>
            </a:r>
          </a:p>
          <a:p>
            <a:pPr>
              <a:lnSpc>
                <a:spcPct val="150000"/>
              </a:lnSpc>
            </a:pPr>
            <a:r>
              <a:rPr lang="ka-GE" dirty="0"/>
              <a:t> როდესაც გარე ქსელის ბარათები გამოიყენება, ისინი ისმება დედაპლატში.  უფრო მეტიც,  ქსელის კაბელი არ არის</a:t>
            </a:r>
          </a:p>
          <a:p>
            <a:pPr>
              <a:lnSpc>
                <a:spcPct val="150000"/>
              </a:lnSpc>
            </a:pPr>
            <a:r>
              <a:rPr lang="ka-GE" dirty="0"/>
              <a:t> აუცილებელი ქსელთან დასაკავშირებლად. </a:t>
            </a:r>
          </a:p>
          <a:p>
            <a:pPr>
              <a:lnSpc>
                <a:spcPct val="150000"/>
              </a:lnSpc>
            </a:pPr>
            <a:r>
              <a:rPr lang="ka-GE" dirty="0"/>
              <a:t>ისინი ძალიან სასარგებლოა, რადგან ისინი პორტატულია. </a:t>
            </a:r>
          </a:p>
        </p:txBody>
      </p:sp>
    </p:spTree>
    <p:extLst>
      <p:ext uri="{BB962C8B-B14F-4D97-AF65-F5344CB8AC3E}">
        <p14:creationId xmlns:p14="http://schemas.microsoft.com/office/powerpoint/2010/main" val="18283167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672EB0-296D-4C22-B176-91FB6A8ED5C9}"/>
              </a:ext>
            </a:extLst>
          </p:cNvPr>
          <p:cNvPicPr>
            <a:picLocks noChangeAspect="1"/>
          </p:cNvPicPr>
          <p:nvPr/>
        </p:nvPicPr>
        <p:blipFill rotWithShape="1">
          <a:blip r:embed="rId2"/>
          <a:srcRect l="9194" t="16489" r="44113" b="36983"/>
          <a:stretch/>
        </p:blipFill>
        <p:spPr>
          <a:xfrm>
            <a:off x="486695" y="1002889"/>
            <a:ext cx="8332840" cy="4668211"/>
          </a:xfrm>
          <a:prstGeom prst="rect">
            <a:avLst/>
          </a:prstGeom>
        </p:spPr>
      </p:pic>
    </p:spTree>
    <p:extLst>
      <p:ext uri="{BB962C8B-B14F-4D97-AF65-F5344CB8AC3E}">
        <p14:creationId xmlns:p14="http://schemas.microsoft.com/office/powerpoint/2010/main" val="26934437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4"/>
          <p:cNvSpPr/>
          <p:nvPr/>
        </p:nvSpPr>
        <p:spPr>
          <a:xfrm>
            <a:off x="398206" y="1613113"/>
            <a:ext cx="10944247" cy="707846"/>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ka-GE" sz="2000" dirty="0">
                <a:solidFill>
                  <a:schemeClr val="dk1"/>
                </a:solidFill>
                <a:latin typeface="Sylfaen" panose="010A0502050306030303" pitchFamily="18" charset="0"/>
                <a:ea typeface="Twentieth Century"/>
                <a:cs typeface="Twentieth Century"/>
                <a:sym typeface="Twentieth Century"/>
              </a:rPr>
              <a:t>Ethernet MAC მისამართი ჩვეულებრივ გამოისახება 16-ით ფორმატში და შედგება 2 ნაწილისგან:</a:t>
            </a:r>
            <a:endParaRPr sz="2000" dirty="0">
              <a:solidFill>
                <a:schemeClr val="dk1"/>
              </a:solidFill>
              <a:latin typeface="Sylfaen" panose="010A0502050306030303" pitchFamily="18" charset="0"/>
              <a:ea typeface="Twentieth Century"/>
              <a:cs typeface="Twentieth Century"/>
              <a:sym typeface="Twentieth Century"/>
            </a:endParaRPr>
          </a:p>
        </p:txBody>
      </p:sp>
      <p:sp>
        <p:nvSpPr>
          <p:cNvPr id="110" name="Google Shape;110;p4"/>
          <p:cNvSpPr/>
          <p:nvPr/>
        </p:nvSpPr>
        <p:spPr>
          <a:xfrm>
            <a:off x="398206" y="2320959"/>
            <a:ext cx="11097107" cy="163117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Font typeface="Arial" panose="020B0604020202020204" pitchFamily="34" charset="0"/>
              <a:buChar char="•"/>
            </a:pPr>
            <a:r>
              <a:rPr lang="ka-GE" sz="2000" dirty="0">
                <a:solidFill>
                  <a:schemeClr val="dk1"/>
                </a:solidFill>
                <a:latin typeface="Sylfaen" panose="010A0502050306030303" pitchFamily="18" charset="0"/>
                <a:ea typeface="Twentieth Century"/>
                <a:cs typeface="Twentieth Century"/>
                <a:sym typeface="Twentieth Century"/>
              </a:rPr>
              <a:t> </a:t>
            </a:r>
            <a:r>
              <a:rPr lang="ka-GE" sz="2000" b="1" dirty="0">
                <a:solidFill>
                  <a:schemeClr val="dk1"/>
                </a:solidFill>
                <a:latin typeface="Sylfaen" panose="010A0502050306030303" pitchFamily="18" charset="0"/>
                <a:ea typeface="Twentieth Century"/>
                <a:cs typeface="Twentieth Century"/>
                <a:sym typeface="Twentieth Century"/>
              </a:rPr>
              <a:t>Organizationally Unique Identifier (OUI) – OUI ა</a:t>
            </a:r>
            <a:r>
              <a:rPr lang="ka-GE" sz="2000" dirty="0">
                <a:solidFill>
                  <a:schemeClr val="dk1"/>
                </a:solidFill>
                <a:latin typeface="Sylfaen" panose="010A0502050306030303" pitchFamily="18" charset="0"/>
                <a:ea typeface="Twentieth Century"/>
                <a:cs typeface="Twentieth Century"/>
                <a:sym typeface="Twentieth Century"/>
              </a:rPr>
              <a:t>რის 24-ბიტიანი ( 6 თექვსმეტობითი სიმბოლო) მწარმოებლის კოდი, მინიჭებული IEEE სტანდარტიზაციის ორგანოს მიერ. </a:t>
            </a:r>
            <a:endParaRPr sz="2000" dirty="0">
              <a:solidFill>
                <a:schemeClr val="dk1"/>
              </a:solidFill>
              <a:latin typeface="Sylfaen" panose="010A0502050306030303" pitchFamily="18" charset="0"/>
              <a:ea typeface="Twentieth Century"/>
              <a:cs typeface="Twentieth Century"/>
              <a:sym typeface="Twentieth Century"/>
            </a:endParaRPr>
          </a:p>
          <a:p>
            <a:pPr marL="285750" marR="0" lvl="0" indent="-285750" algn="l" rtl="0">
              <a:spcBef>
                <a:spcPts val="0"/>
              </a:spcBef>
              <a:spcAft>
                <a:spcPts val="0"/>
              </a:spcAft>
              <a:buFont typeface="Arial" panose="020B0604020202020204" pitchFamily="34" charset="0"/>
              <a:buChar char="•"/>
            </a:pPr>
            <a:r>
              <a:rPr lang="ka-GE" sz="2000" dirty="0">
                <a:solidFill>
                  <a:schemeClr val="dk1"/>
                </a:solidFill>
                <a:latin typeface="Sylfaen" panose="010A0502050306030303" pitchFamily="18" charset="0"/>
                <a:ea typeface="Twentieth Century"/>
                <a:cs typeface="Twentieth Century"/>
                <a:sym typeface="Twentieth Century"/>
              </a:rPr>
              <a:t> </a:t>
            </a:r>
            <a:r>
              <a:rPr lang="ka-GE" sz="2000" b="1" dirty="0">
                <a:solidFill>
                  <a:schemeClr val="dk1"/>
                </a:solidFill>
                <a:latin typeface="Sylfaen" panose="010A0502050306030303" pitchFamily="18" charset="0"/>
                <a:ea typeface="Twentieth Century"/>
                <a:cs typeface="Twentieth Century"/>
                <a:sym typeface="Twentieth Century"/>
              </a:rPr>
              <a:t>Device Identifier </a:t>
            </a:r>
            <a:r>
              <a:rPr lang="ka-GE" sz="2000" dirty="0">
                <a:solidFill>
                  <a:schemeClr val="dk1"/>
                </a:solidFill>
                <a:latin typeface="Sylfaen" panose="010A0502050306030303" pitchFamily="18" charset="0"/>
                <a:ea typeface="Twentieth Century"/>
                <a:cs typeface="Twentieth Century"/>
                <a:sym typeface="Twentieth Century"/>
              </a:rPr>
              <a:t>– მოწყობილობის იდენტიფიკატორი არის უნიკალური 24-ბიტიანი (6 თექვსმეტობითი სიმბოლო) მნიშვნელობა, რომელიც მიენიჭება უშუალოდ მწარმოებლის მიერ და OUI-სთან ერთად ქმნის საერთო უნიკალურ მისამართს.</a:t>
            </a:r>
            <a:endParaRPr sz="2000" dirty="0">
              <a:solidFill>
                <a:schemeClr val="dk1"/>
              </a:solidFill>
              <a:latin typeface="Sylfaen" panose="010A0502050306030303" pitchFamily="18" charset="0"/>
              <a:ea typeface="Twentieth Century"/>
              <a:cs typeface="Twentieth Century"/>
              <a:sym typeface="Twentieth Century"/>
            </a:endParaRPr>
          </a:p>
        </p:txBody>
      </p:sp>
      <p:pic>
        <p:nvPicPr>
          <p:cNvPr id="111" name="Google Shape;111;p4" descr="Screen Clipping"/>
          <p:cNvPicPr preferRelativeResize="0"/>
          <p:nvPr/>
        </p:nvPicPr>
        <p:blipFill rotWithShape="1">
          <a:blip r:embed="rId3">
            <a:alphaModFix/>
          </a:blip>
          <a:srcRect/>
          <a:stretch/>
        </p:blipFill>
        <p:spPr>
          <a:xfrm>
            <a:off x="2425258" y="4088109"/>
            <a:ext cx="6153470" cy="2769891"/>
          </a:xfrm>
          <a:prstGeom prst="rect">
            <a:avLst/>
          </a:prstGeom>
          <a:noFill/>
          <a:ln>
            <a:noFill/>
          </a:ln>
        </p:spPr>
      </p:pic>
      <p:sp>
        <p:nvSpPr>
          <p:cNvPr id="5" name="Google Shape;102;p3">
            <a:extLst>
              <a:ext uri="{FF2B5EF4-FFF2-40B4-BE49-F238E27FC236}">
                <a16:creationId xmlns:a16="http://schemas.microsoft.com/office/drawing/2014/main" id="{1CFAF906-29F2-4410-B566-4990B70F88C9}"/>
              </a:ext>
            </a:extLst>
          </p:cNvPr>
          <p:cNvSpPr/>
          <p:nvPr/>
        </p:nvSpPr>
        <p:spPr>
          <a:xfrm>
            <a:off x="398206" y="325541"/>
            <a:ext cx="11402823" cy="1323399"/>
          </a:xfrm>
          <a:prstGeom prst="rect">
            <a:avLst/>
          </a:prstGeom>
          <a:noFill/>
          <a:ln>
            <a:noFill/>
          </a:ln>
        </p:spPr>
        <p:txBody>
          <a:bodyPr spcFirstLastPara="1" wrap="square" lIns="91425" tIns="45700" rIns="91425" bIns="45700" anchor="t" anchorCtr="0">
            <a:spAutoFit/>
          </a:bodyPr>
          <a:lstStyle/>
          <a:p>
            <a:pPr lvl="0"/>
            <a:r>
              <a:rPr lang="ka-GE" sz="2000" b="0" i="0" u="none" strike="noStrike" cap="none" dirty="0">
                <a:solidFill>
                  <a:schemeClr val="dk1"/>
                </a:solidFill>
                <a:ea typeface="Twentieth Century"/>
                <a:cs typeface="Twentieth Century"/>
                <a:sym typeface="Twentieth Century"/>
              </a:rPr>
              <a:t>ნებისმიერი ორი სისტემის საკომუნიკაციოდ, ეს სისტემები უნდა იყოს იდენტიფიცირებული ქსელში. </a:t>
            </a:r>
          </a:p>
          <a:p>
            <a:pPr lvl="0"/>
            <a:r>
              <a:rPr lang="ka-GE" sz="2000" b="0" i="0" u="none" strike="noStrike" cap="none" dirty="0">
                <a:solidFill>
                  <a:schemeClr val="dk1"/>
                </a:solidFill>
                <a:ea typeface="Twentieth Century"/>
                <a:cs typeface="Twentieth Century"/>
                <a:sym typeface="Twentieth Century"/>
              </a:rPr>
              <a:t>იდენტიფიცირებისთვის გამოიყენება </a:t>
            </a:r>
            <a:r>
              <a:rPr lang="ka-GE" sz="2000" b="1" i="0" u="none" strike="noStrike" cap="none" dirty="0">
                <a:solidFill>
                  <a:srgbClr val="C00000"/>
                </a:solidFill>
                <a:ea typeface="Twentieth Century"/>
                <a:cs typeface="Twentieth Century"/>
                <a:sym typeface="Twentieth Century"/>
              </a:rPr>
              <a:t>ლოგიკური(IP) და ფიზიკური</a:t>
            </a:r>
            <a:r>
              <a:rPr lang="en-US" sz="2000" b="1" i="0" u="none" strike="noStrike" cap="none" dirty="0">
                <a:solidFill>
                  <a:srgbClr val="C00000"/>
                </a:solidFill>
                <a:ea typeface="Twentieth Century"/>
                <a:cs typeface="Twentieth Century"/>
                <a:sym typeface="Twentieth Century"/>
              </a:rPr>
              <a:t> </a:t>
            </a:r>
            <a:r>
              <a:rPr lang="ka-GE" sz="2000" b="1" i="0" u="none" strike="noStrike" cap="none" dirty="0">
                <a:solidFill>
                  <a:srgbClr val="C00000"/>
                </a:solidFill>
                <a:ea typeface="Twentieth Century"/>
                <a:cs typeface="Twentieth Century"/>
                <a:sym typeface="Twentieth Century"/>
              </a:rPr>
              <a:t>MAC </a:t>
            </a:r>
            <a:r>
              <a:rPr lang="en-US" sz="2000" b="1" i="0" u="none" strike="noStrike" cap="none" dirty="0">
                <a:solidFill>
                  <a:srgbClr val="C00000"/>
                </a:solidFill>
                <a:ea typeface="Twentieth Century"/>
                <a:cs typeface="Twentieth Century"/>
                <a:sym typeface="Twentieth Century"/>
              </a:rPr>
              <a:t>(</a:t>
            </a:r>
            <a:r>
              <a:rPr lang="en-US" b="1" dirty="0">
                <a:solidFill>
                  <a:srgbClr val="C00000"/>
                </a:solidFill>
              </a:rPr>
              <a:t>Media Access Control</a:t>
            </a:r>
            <a:r>
              <a:rPr lang="en-US" sz="2000" b="1" i="0" u="none" strike="noStrike" cap="none" dirty="0">
                <a:solidFill>
                  <a:srgbClr val="C00000"/>
                </a:solidFill>
                <a:ea typeface="Twentieth Century"/>
                <a:cs typeface="Twentieth Century"/>
                <a:sym typeface="Twentieth Century"/>
              </a:rPr>
              <a:t>) </a:t>
            </a:r>
            <a:r>
              <a:rPr lang="ka-GE" sz="2000" b="1" i="0" u="none" strike="noStrike" cap="none" dirty="0">
                <a:solidFill>
                  <a:srgbClr val="C00000"/>
                </a:solidFill>
                <a:ea typeface="Twentieth Century"/>
                <a:cs typeface="Twentieth Century"/>
                <a:sym typeface="Twentieth Century"/>
              </a:rPr>
              <a:t>მისამართები.</a:t>
            </a:r>
            <a:endParaRPr sz="2000" b="1" dirty="0">
              <a:solidFill>
                <a:srgbClr val="C00000"/>
              </a:solidFill>
              <a:ea typeface="Twentieth Century"/>
              <a:cs typeface="Twentieth Century"/>
              <a:sym typeface="Twentieth Century"/>
            </a:endParaRPr>
          </a:p>
        </p:txBody>
      </p:sp>
    </p:spTree>
    <p:extLst>
      <p:ext uri="{BB962C8B-B14F-4D97-AF65-F5344CB8AC3E}">
        <p14:creationId xmlns:p14="http://schemas.microsoft.com/office/powerpoint/2010/main" val="3112948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53FF28-49EC-4933-A08F-40C0DBC08C5D}"/>
              </a:ext>
            </a:extLst>
          </p:cNvPr>
          <p:cNvSpPr/>
          <p:nvPr/>
        </p:nvSpPr>
        <p:spPr>
          <a:xfrm>
            <a:off x="3885395" y="294656"/>
            <a:ext cx="6122958" cy="400110"/>
          </a:xfrm>
          <a:prstGeom prst="rect">
            <a:avLst/>
          </a:prstGeom>
        </p:spPr>
        <p:txBody>
          <a:bodyPr wrap="none">
            <a:spAutoFit/>
          </a:bodyPr>
          <a:lstStyle/>
          <a:p>
            <a:r>
              <a:rPr lang="en-US" sz="2000" b="1" dirty="0">
                <a:solidFill>
                  <a:srgbClr val="C00000"/>
                </a:solidFill>
                <a:latin typeface="CiscoSansLight"/>
              </a:rPr>
              <a:t>Intermediary Devices</a:t>
            </a:r>
            <a:r>
              <a:rPr lang="ka-GE" sz="2000" b="1" dirty="0">
                <a:solidFill>
                  <a:srgbClr val="C00000"/>
                </a:solidFill>
                <a:latin typeface="CiscoSansLight"/>
              </a:rPr>
              <a:t> -შუამდებარე მოწყობილობები</a:t>
            </a:r>
            <a:endParaRPr lang="en-US" sz="2000" b="1" i="0" dirty="0">
              <a:solidFill>
                <a:srgbClr val="C00000"/>
              </a:solidFill>
              <a:effectLst/>
              <a:latin typeface="CiscoSansLight"/>
            </a:endParaRPr>
          </a:p>
        </p:txBody>
      </p:sp>
      <p:sp>
        <p:nvSpPr>
          <p:cNvPr id="3" name="Rectangle 2">
            <a:extLst>
              <a:ext uri="{FF2B5EF4-FFF2-40B4-BE49-F238E27FC236}">
                <a16:creationId xmlns:a16="http://schemas.microsoft.com/office/drawing/2014/main" id="{6051F2EA-9098-4D34-9039-08F70B4C8D18}"/>
              </a:ext>
            </a:extLst>
          </p:cNvPr>
          <p:cNvSpPr/>
          <p:nvPr/>
        </p:nvSpPr>
        <p:spPr>
          <a:xfrm>
            <a:off x="331728" y="1107564"/>
            <a:ext cx="10700066" cy="1761829"/>
          </a:xfrm>
          <a:prstGeom prst="rect">
            <a:avLst/>
          </a:prstGeom>
        </p:spPr>
        <p:txBody>
          <a:bodyPr wrap="square">
            <a:spAutoFit/>
          </a:bodyPr>
          <a:lstStyle/>
          <a:p>
            <a:pPr>
              <a:lnSpc>
                <a:spcPct val="150000"/>
              </a:lnSpc>
            </a:pPr>
            <a:r>
              <a:rPr lang="ka-GE" dirty="0"/>
              <a:t>შუამდებარე  მოწყობილობები ერთმანეთთან აკავშირებს ბოლო მოწყობილობებს (</a:t>
            </a:r>
            <a:r>
              <a:rPr lang="en-US" b="1" dirty="0">
                <a:solidFill>
                  <a:srgbClr val="C00000"/>
                </a:solidFill>
              </a:rPr>
              <a:t>End de</a:t>
            </a:r>
            <a:r>
              <a:rPr lang="en-US" sz="2000" b="1" dirty="0">
                <a:solidFill>
                  <a:srgbClr val="C00000"/>
                </a:solidFill>
              </a:rPr>
              <a:t>vices</a:t>
            </a:r>
            <a:r>
              <a:rPr lang="ka-GE" sz="2000" b="1" dirty="0">
                <a:solidFill>
                  <a:srgbClr val="C00000"/>
                </a:solidFill>
              </a:rPr>
              <a:t>)</a:t>
            </a:r>
            <a:r>
              <a:rPr lang="ka-GE" dirty="0"/>
              <a:t>. ეს მოწყობილობები უზრუნველყოფენ  მონაცემების ნაკადის ქსელში გადაადგილებას. შუამდებარე მოწყობილობებს  შეუძლიათ, როგორც  ცალკეულ ჰოსტებს ქსელთან დაკავშირება ასევე შეუძლიათ რამდენიმე ცალკეული ქსელის დაკავშირება ერთმანეთთან.</a:t>
            </a:r>
          </a:p>
        </p:txBody>
      </p:sp>
      <p:sp>
        <p:nvSpPr>
          <p:cNvPr id="4" name="Rectangle 3">
            <a:extLst>
              <a:ext uri="{FF2B5EF4-FFF2-40B4-BE49-F238E27FC236}">
                <a16:creationId xmlns:a16="http://schemas.microsoft.com/office/drawing/2014/main" id="{419E41F5-61BC-44EA-A8BF-F413F40643EE}"/>
              </a:ext>
            </a:extLst>
          </p:cNvPr>
          <p:cNvSpPr/>
          <p:nvPr/>
        </p:nvSpPr>
        <p:spPr>
          <a:xfrm>
            <a:off x="331728" y="3023034"/>
            <a:ext cx="8399317" cy="2308324"/>
          </a:xfrm>
          <a:prstGeom prst="rect">
            <a:avLst/>
          </a:prstGeom>
        </p:spPr>
        <p:txBody>
          <a:bodyPr wrap="square">
            <a:spAutoFit/>
          </a:bodyPr>
          <a:lstStyle/>
          <a:p>
            <a:r>
              <a:rPr lang="ka-GE" dirty="0"/>
              <a:t>შუამავალი ქსელის მოწყობილობების მაგალითებია:</a:t>
            </a:r>
          </a:p>
          <a:p>
            <a:endParaRPr lang="ka-GE" dirty="0"/>
          </a:p>
          <a:p>
            <a:pPr marL="285750" indent="-285750">
              <a:buFont typeface="Wingdings" panose="05000000000000000000" pitchFamily="2" charset="2"/>
              <a:buChar char="§"/>
            </a:pPr>
            <a:r>
              <a:rPr lang="ka-GE" dirty="0"/>
              <a:t>ქსელში წვდომის მოწყობილობები (სვიჩები და უკაბელო წვდომის წერტილები)</a:t>
            </a:r>
          </a:p>
          <a:p>
            <a:pPr marL="285750" indent="-285750">
              <a:buFont typeface="Wingdings" panose="05000000000000000000" pitchFamily="2" charset="2"/>
              <a:buChar char="§"/>
            </a:pPr>
            <a:endParaRPr lang="ka-GE" dirty="0"/>
          </a:p>
          <a:p>
            <a:pPr marL="285750" indent="-285750">
              <a:buFont typeface="Wingdings" panose="05000000000000000000" pitchFamily="2" charset="2"/>
              <a:buChar char="§"/>
            </a:pPr>
            <a:r>
              <a:rPr lang="ka-GE" dirty="0"/>
              <a:t>ქსელთაშორისი მოწყობილობები (როუტერები);</a:t>
            </a:r>
          </a:p>
          <a:p>
            <a:pPr marL="285750" indent="-285750">
              <a:buFont typeface="Wingdings" panose="05000000000000000000" pitchFamily="2" charset="2"/>
              <a:buChar char="§"/>
            </a:pPr>
            <a:endParaRPr lang="ka-GE" dirty="0"/>
          </a:p>
          <a:p>
            <a:pPr marL="285750" indent="-285750">
              <a:buFont typeface="Wingdings" panose="05000000000000000000" pitchFamily="2" charset="2"/>
              <a:buChar char="§"/>
            </a:pPr>
            <a:r>
              <a:rPr lang="ka-GE" dirty="0"/>
              <a:t>უსაფრთხოების მოწყობილობები (</a:t>
            </a:r>
            <a:r>
              <a:rPr lang="en-US" dirty="0"/>
              <a:t>firewalls)</a:t>
            </a:r>
            <a:r>
              <a:rPr lang="ka-GE" dirty="0"/>
              <a:t>;</a:t>
            </a:r>
          </a:p>
        </p:txBody>
      </p:sp>
      <p:pic>
        <p:nvPicPr>
          <p:cNvPr id="6" name="Picture 5">
            <a:extLst>
              <a:ext uri="{FF2B5EF4-FFF2-40B4-BE49-F238E27FC236}">
                <a16:creationId xmlns:a16="http://schemas.microsoft.com/office/drawing/2014/main" id="{735B2787-7185-40C4-A86A-E2D76E6ADC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0678" y="3023034"/>
            <a:ext cx="3135350" cy="3401057"/>
          </a:xfrm>
          <a:prstGeom prst="rect">
            <a:avLst/>
          </a:prstGeom>
        </p:spPr>
      </p:pic>
    </p:spTree>
    <p:extLst>
      <p:ext uri="{BB962C8B-B14F-4D97-AF65-F5344CB8AC3E}">
        <p14:creationId xmlns:p14="http://schemas.microsoft.com/office/powerpoint/2010/main" val="2813833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9506E-DD3B-4461-8662-7F526789C96C}"/>
              </a:ext>
            </a:extLst>
          </p:cNvPr>
          <p:cNvSpPr>
            <a:spLocks noGrp="1"/>
          </p:cNvSpPr>
          <p:nvPr>
            <p:ph type="title"/>
          </p:nvPr>
        </p:nvSpPr>
        <p:spPr/>
        <p:txBody>
          <a:bodyPr>
            <a:normAutofit/>
          </a:bodyPr>
          <a:lstStyle/>
          <a:p>
            <a:r>
              <a:rPr lang="ka-GE" sz="3200" b="1" dirty="0">
                <a:solidFill>
                  <a:srgbClr val="C00000"/>
                </a:solidFill>
              </a:rPr>
              <a:t>ლქციის თემა</a:t>
            </a:r>
          </a:p>
        </p:txBody>
      </p:sp>
      <p:sp>
        <p:nvSpPr>
          <p:cNvPr id="3" name="Content Placeholder 2">
            <a:extLst>
              <a:ext uri="{FF2B5EF4-FFF2-40B4-BE49-F238E27FC236}">
                <a16:creationId xmlns:a16="http://schemas.microsoft.com/office/drawing/2014/main" id="{F1BF3C84-B7BA-4983-AF5C-4240A1736E37}"/>
              </a:ext>
            </a:extLst>
          </p:cNvPr>
          <p:cNvSpPr>
            <a:spLocks noGrp="1"/>
          </p:cNvSpPr>
          <p:nvPr>
            <p:ph idx="1"/>
          </p:nvPr>
        </p:nvSpPr>
        <p:spPr/>
        <p:txBody>
          <a:bodyPr/>
          <a:lstStyle/>
          <a:p>
            <a:r>
              <a:rPr lang="ka-GE" dirty="0"/>
              <a:t>ლოკალური და გლობალური ქსელის ტექნოლოგიები , ლოკალური ქსელის მოწყობის პრინციპები; </a:t>
            </a:r>
          </a:p>
        </p:txBody>
      </p:sp>
    </p:spTree>
    <p:extLst>
      <p:ext uri="{BB962C8B-B14F-4D97-AF65-F5344CB8AC3E}">
        <p14:creationId xmlns:p14="http://schemas.microsoft.com/office/powerpoint/2010/main" val="5722099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E137D6-7954-4467-89D0-34B0A2D65754}"/>
              </a:ext>
            </a:extLst>
          </p:cNvPr>
          <p:cNvSpPr/>
          <p:nvPr/>
        </p:nvSpPr>
        <p:spPr>
          <a:xfrm>
            <a:off x="422787" y="667940"/>
            <a:ext cx="11346426" cy="3793154"/>
          </a:xfrm>
          <a:prstGeom prst="rect">
            <a:avLst/>
          </a:prstGeom>
        </p:spPr>
        <p:txBody>
          <a:bodyPr wrap="square">
            <a:spAutoFit/>
          </a:bodyPr>
          <a:lstStyle/>
          <a:p>
            <a:pPr>
              <a:lnSpc>
                <a:spcPct val="150000"/>
              </a:lnSpc>
            </a:pPr>
            <a:r>
              <a:rPr lang="en-US" b="1" dirty="0"/>
              <a:t>Switches </a:t>
            </a:r>
            <a:r>
              <a:rPr lang="ka-GE" b="1" dirty="0"/>
              <a:t>(გადამრთველები)</a:t>
            </a:r>
            <a:r>
              <a:rPr lang="ka-GE" dirty="0"/>
              <a:t>:</a:t>
            </a:r>
          </a:p>
          <a:p>
            <a:pPr marL="285750" indent="-285750">
              <a:lnSpc>
                <a:spcPct val="150000"/>
              </a:lnSpc>
              <a:buFont typeface="Arial" panose="020B0604020202020204" pitchFamily="34" charset="0"/>
              <a:buChar char="•"/>
            </a:pPr>
            <a:r>
              <a:rPr lang="ka-GE" dirty="0"/>
              <a:t> </a:t>
            </a:r>
            <a:r>
              <a:rPr lang="ka-GE" b="1" dirty="0"/>
              <a:t>გამეორებლები</a:t>
            </a:r>
            <a:r>
              <a:rPr lang="ka-GE" dirty="0"/>
              <a:t> ეს არის ელექტრონული მოწყობილობები, რომლებიც იღებენ ქსელის სიგნალებს და ასუფთავებენ ან აძლიერებენ მათ. </a:t>
            </a:r>
          </a:p>
          <a:p>
            <a:pPr marL="285750" indent="-285750">
              <a:lnSpc>
                <a:spcPct val="150000"/>
              </a:lnSpc>
              <a:buFont typeface="Arial" panose="020B0604020202020204" pitchFamily="34" charset="0"/>
              <a:buChar char="•"/>
            </a:pPr>
            <a:r>
              <a:rPr lang="ka-GE" b="1" dirty="0"/>
              <a:t>ჰაბები</a:t>
            </a:r>
            <a:r>
              <a:rPr lang="ka-GE" dirty="0"/>
              <a:t> არის გამეორებლები, რომლებსაც აქვთ მრავალი პორტი. ისინი გადასცემენ მონაცემებს რომელ პორტებშიც არის ხელმისაწვდომი.</a:t>
            </a:r>
          </a:p>
          <a:p>
            <a:pPr marL="285750" indent="-285750">
              <a:lnSpc>
                <a:spcPct val="150000"/>
              </a:lnSpc>
              <a:buFont typeface="Arial" panose="020B0604020202020204" pitchFamily="34" charset="0"/>
              <a:buChar char="•"/>
            </a:pPr>
            <a:r>
              <a:rPr lang="en-US" dirty="0"/>
              <a:t>Bridges </a:t>
            </a:r>
            <a:r>
              <a:rPr lang="ka-GE" dirty="0"/>
              <a:t>(ხიდები) უფრო ჭკვიანი ჰაბებია, რომლებიც მონაცემებს მხოლოდ დანიშნულების პორტში გადასცემენ. </a:t>
            </a:r>
          </a:p>
          <a:p>
            <a:pPr marL="285750" indent="-285750">
              <a:lnSpc>
                <a:spcPct val="150000"/>
              </a:lnSpc>
              <a:buFont typeface="Arial" panose="020B0604020202020204" pitchFamily="34" charset="0"/>
              <a:buChar char="•"/>
            </a:pPr>
            <a:r>
              <a:rPr lang="ka-GE" dirty="0"/>
              <a:t>გადამრთველი არის მრავალპორტიანი ხიდი. მრავალი მონაცემთა კაბელი შეიძლება იყოს ჩართული გადამრთველებში, რათა მოხდეს კომუნიკაცია მრავალ ქსელურ მოწყობილობასთან</a:t>
            </a:r>
          </a:p>
        </p:txBody>
      </p:sp>
      <p:sp>
        <p:nvSpPr>
          <p:cNvPr id="5" name="Rectangle 4">
            <a:extLst>
              <a:ext uri="{FF2B5EF4-FFF2-40B4-BE49-F238E27FC236}">
                <a16:creationId xmlns:a16="http://schemas.microsoft.com/office/drawing/2014/main" id="{ED2739A8-86BB-4127-8CD9-165D237C18B4}"/>
              </a:ext>
            </a:extLst>
          </p:cNvPr>
          <p:cNvSpPr/>
          <p:nvPr/>
        </p:nvSpPr>
        <p:spPr>
          <a:xfrm>
            <a:off x="599768" y="4604406"/>
            <a:ext cx="10653252" cy="1299138"/>
          </a:xfrm>
          <a:prstGeom prst="rect">
            <a:avLst/>
          </a:prstGeom>
        </p:spPr>
        <p:txBody>
          <a:bodyPr wrap="square">
            <a:spAutoFit/>
          </a:bodyPr>
          <a:lstStyle/>
          <a:p>
            <a:pPr fontAlgn="base">
              <a:lnSpc>
                <a:spcPct val="150000"/>
              </a:lnSpc>
              <a:buFont typeface="Arial" panose="020B0604020202020204" pitchFamily="34" charset="0"/>
              <a:buChar char="•"/>
            </a:pPr>
            <a:r>
              <a:rPr lang="en-US" b="1" dirty="0">
                <a:solidFill>
                  <a:srgbClr val="0D0D0D"/>
                </a:solidFill>
                <a:latin typeface="PT Serif"/>
              </a:rPr>
              <a:t>Gateways</a:t>
            </a:r>
            <a:r>
              <a:rPr lang="en-US" dirty="0">
                <a:solidFill>
                  <a:srgbClr val="0D0D0D"/>
                </a:solidFill>
                <a:latin typeface="PT Serif"/>
              </a:rPr>
              <a:t>: </a:t>
            </a:r>
            <a:r>
              <a:rPr lang="en-US" b="1" dirty="0">
                <a:solidFill>
                  <a:srgbClr val="0D0D0D"/>
                </a:solidFill>
                <a:latin typeface="PT Serif"/>
              </a:rPr>
              <a:t> Gateways</a:t>
            </a:r>
            <a:r>
              <a:rPr lang="ka-GE" b="1" dirty="0">
                <a:solidFill>
                  <a:srgbClr val="0D0D0D"/>
                </a:solidFill>
                <a:latin typeface="PT Serif"/>
              </a:rPr>
              <a:t> (</a:t>
            </a:r>
            <a:r>
              <a:rPr lang="ka-GE" b="1" dirty="0"/>
              <a:t>კარიბჭეები) </a:t>
            </a:r>
            <a:r>
              <a:rPr lang="ka-GE" dirty="0"/>
              <a:t>არის მოწყობილობები, რომლებიც მოქმედებენ როგორც "კარიბჭეები" ორ განსხვავებულ ქსელს შორის. ისინი შეიძლება იყოს </a:t>
            </a:r>
            <a:r>
              <a:rPr lang="en-US" dirty="0"/>
              <a:t>firewalls </a:t>
            </a:r>
            <a:r>
              <a:rPr lang="ka-GE" dirty="0"/>
              <a:t>, მარშრუტიზატორები ან სერვერები</a:t>
            </a:r>
            <a:endParaRPr lang="en-US" dirty="0"/>
          </a:p>
        </p:txBody>
      </p:sp>
    </p:spTree>
    <p:extLst>
      <p:ext uri="{BB962C8B-B14F-4D97-AF65-F5344CB8AC3E}">
        <p14:creationId xmlns:p14="http://schemas.microsoft.com/office/powerpoint/2010/main" val="11485479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8BC0B8B-7E9B-44E4-A2EB-D075AEC2C18C}"/>
              </a:ext>
            </a:extLst>
          </p:cNvPr>
          <p:cNvSpPr/>
          <p:nvPr/>
        </p:nvSpPr>
        <p:spPr>
          <a:xfrm>
            <a:off x="363792" y="1030210"/>
            <a:ext cx="10918724" cy="2131161"/>
          </a:xfrm>
          <a:prstGeom prst="rect">
            <a:avLst/>
          </a:prstGeom>
        </p:spPr>
        <p:txBody>
          <a:bodyPr wrap="square">
            <a:spAutoFit/>
          </a:bodyPr>
          <a:lstStyle/>
          <a:p>
            <a:pPr>
              <a:lnSpc>
                <a:spcPct val="150000"/>
              </a:lnSpc>
            </a:pPr>
            <a:r>
              <a:rPr lang="ka-GE" b="1" dirty="0"/>
              <a:t>მოდემი</a:t>
            </a:r>
            <a:r>
              <a:rPr lang="ka-GE" dirty="0"/>
              <a:t> - ელექტრონული მოწყობილობაა, რომელიც სატელეფონო ხაზებში, ანალოგური სიგნალის მეშვეობით გადასცემს ინფორმაციას კომპიუტერებს შორის. მოდემი ინფორმაციის გადაცემისას გარდაქმნის ციფრულ მონაცემებს ანალოგურ სიგნალად, ხოლო მიღებისას ანალოგურ სიგნალს გარდაქმნის ციფრულ მონაცემებად, რომლის ინტერპრეტირებაც ხდება კომპიუტერის მიერ. ეს პროცესი იწოდება </a:t>
            </a:r>
            <a:r>
              <a:rPr lang="ka-GE" b="1" dirty="0">
                <a:solidFill>
                  <a:srgbClr val="C00000"/>
                </a:solidFill>
              </a:rPr>
              <a:t>მოდულაცია/დემოდულაციად</a:t>
            </a:r>
          </a:p>
        </p:txBody>
      </p:sp>
      <p:sp>
        <p:nvSpPr>
          <p:cNvPr id="3" name="Rectangle 2">
            <a:extLst>
              <a:ext uri="{FF2B5EF4-FFF2-40B4-BE49-F238E27FC236}">
                <a16:creationId xmlns:a16="http://schemas.microsoft.com/office/drawing/2014/main" id="{24658735-C13E-40F0-8CE0-19F94EE2ED26}"/>
              </a:ext>
            </a:extLst>
          </p:cNvPr>
          <p:cNvSpPr/>
          <p:nvPr/>
        </p:nvSpPr>
        <p:spPr>
          <a:xfrm>
            <a:off x="1122934" y="479323"/>
            <a:ext cx="1008609" cy="369332"/>
          </a:xfrm>
          <a:prstGeom prst="rect">
            <a:avLst/>
          </a:prstGeom>
        </p:spPr>
        <p:txBody>
          <a:bodyPr wrap="none">
            <a:spAutoFit/>
          </a:bodyPr>
          <a:lstStyle/>
          <a:p>
            <a:r>
              <a:rPr lang="ka-GE" b="1" dirty="0">
                <a:solidFill>
                  <a:srgbClr val="C00000"/>
                </a:solidFill>
              </a:rPr>
              <a:t>მოდემი</a:t>
            </a:r>
          </a:p>
        </p:txBody>
      </p:sp>
      <p:pic>
        <p:nvPicPr>
          <p:cNvPr id="5" name="Picture 4">
            <a:extLst>
              <a:ext uri="{FF2B5EF4-FFF2-40B4-BE49-F238E27FC236}">
                <a16:creationId xmlns:a16="http://schemas.microsoft.com/office/drawing/2014/main" id="{BFF43F69-4291-4EB7-A6ED-9E715D0C3E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515" y="3822560"/>
            <a:ext cx="5083284" cy="1619595"/>
          </a:xfrm>
          <a:prstGeom prst="rect">
            <a:avLst/>
          </a:prstGeom>
        </p:spPr>
      </p:pic>
    </p:spTree>
    <p:extLst>
      <p:ext uri="{BB962C8B-B14F-4D97-AF65-F5344CB8AC3E}">
        <p14:creationId xmlns:p14="http://schemas.microsoft.com/office/powerpoint/2010/main" val="41394734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53916-BB8B-445A-A27D-5E45D1D15AE7}"/>
              </a:ext>
            </a:extLst>
          </p:cNvPr>
          <p:cNvSpPr txBox="1"/>
          <p:nvPr/>
        </p:nvSpPr>
        <p:spPr>
          <a:xfrm>
            <a:off x="2625213" y="516194"/>
            <a:ext cx="4483510" cy="400110"/>
          </a:xfrm>
          <a:prstGeom prst="rect">
            <a:avLst/>
          </a:prstGeom>
          <a:noFill/>
        </p:spPr>
        <p:txBody>
          <a:bodyPr wrap="square" rtlCol="0">
            <a:spAutoFit/>
          </a:bodyPr>
          <a:lstStyle/>
          <a:p>
            <a:pPr algn="ctr"/>
            <a:r>
              <a:rPr lang="ka-GE" sz="2000" b="1" dirty="0">
                <a:solidFill>
                  <a:srgbClr val="C00000"/>
                </a:solidFill>
              </a:rPr>
              <a:t>ჰაბი</a:t>
            </a:r>
          </a:p>
        </p:txBody>
      </p:sp>
      <p:sp>
        <p:nvSpPr>
          <p:cNvPr id="3" name="Rectangle 2">
            <a:extLst>
              <a:ext uri="{FF2B5EF4-FFF2-40B4-BE49-F238E27FC236}">
                <a16:creationId xmlns:a16="http://schemas.microsoft.com/office/drawing/2014/main" id="{01157783-6B9C-49AD-8DCD-A1108F3C038B}"/>
              </a:ext>
            </a:extLst>
          </p:cNvPr>
          <p:cNvSpPr/>
          <p:nvPr/>
        </p:nvSpPr>
        <p:spPr>
          <a:xfrm>
            <a:off x="673509" y="1292461"/>
            <a:ext cx="10092814" cy="1714637"/>
          </a:xfrm>
          <a:prstGeom prst="rect">
            <a:avLst/>
          </a:prstGeom>
        </p:spPr>
        <p:txBody>
          <a:bodyPr wrap="square">
            <a:spAutoFit/>
          </a:bodyPr>
          <a:lstStyle/>
          <a:p>
            <a:pPr indent="354013">
              <a:lnSpc>
                <a:spcPct val="150000"/>
              </a:lnSpc>
            </a:pPr>
            <a:r>
              <a:rPr lang="ka-GE" dirty="0"/>
              <a:t>უზრუნველყოფს ერთ ქსელში რამოდენიმე კომპიუტერის ჩართვას</a:t>
            </a:r>
            <a:r>
              <a:rPr lang="en-US" dirty="0"/>
              <a:t> </a:t>
            </a:r>
            <a:r>
              <a:rPr lang="ka-GE" dirty="0"/>
              <a:t>(პორტების რაოდენობის მიხედვით) შემოსულ პაკეტებს უგზავნის ყველა კომპიუტერს, მიუხედავად იმისა, არის თუ არა მისთვის განკუთვნილი. ამის გამო ხდება ქსელში მოძრაობის, იგივე ტრაფიკის (</a:t>
            </a:r>
            <a:r>
              <a:rPr lang="en-US" dirty="0" err="1"/>
              <a:t>Trafic</a:t>
            </a:r>
            <a:r>
              <a:rPr lang="en-US" dirty="0"/>
              <a:t>), </a:t>
            </a:r>
            <a:r>
              <a:rPr lang="ka-GE" dirty="0"/>
              <a:t>გადატვირთვა. ჰაბს შეიძლება ჰქონდეს 6, 12 და მეტი </a:t>
            </a:r>
            <a:r>
              <a:rPr lang="en-US" dirty="0"/>
              <a:t>RJ 45 </a:t>
            </a:r>
            <a:r>
              <a:rPr lang="ka-GE" dirty="0"/>
              <a:t>პორტი.</a:t>
            </a:r>
          </a:p>
        </p:txBody>
      </p:sp>
      <p:pic>
        <p:nvPicPr>
          <p:cNvPr id="5" name="Picture 4">
            <a:extLst>
              <a:ext uri="{FF2B5EF4-FFF2-40B4-BE49-F238E27FC236}">
                <a16:creationId xmlns:a16="http://schemas.microsoft.com/office/drawing/2014/main" id="{1C450027-FE38-4D6A-9DCE-FAB9704152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5878" y="3383254"/>
            <a:ext cx="5144218" cy="2722577"/>
          </a:xfrm>
          <a:prstGeom prst="rect">
            <a:avLst/>
          </a:prstGeom>
        </p:spPr>
      </p:pic>
    </p:spTree>
    <p:extLst>
      <p:ext uri="{BB962C8B-B14F-4D97-AF65-F5344CB8AC3E}">
        <p14:creationId xmlns:p14="http://schemas.microsoft.com/office/powerpoint/2010/main" val="40420011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9D40B-219D-4EAB-B73F-F7264C06B51F}"/>
              </a:ext>
            </a:extLst>
          </p:cNvPr>
          <p:cNvSpPr>
            <a:spLocks noGrp="1"/>
          </p:cNvSpPr>
          <p:nvPr>
            <p:ph type="title"/>
          </p:nvPr>
        </p:nvSpPr>
        <p:spPr>
          <a:xfrm>
            <a:off x="454742" y="202893"/>
            <a:ext cx="10515600" cy="858991"/>
          </a:xfrm>
        </p:spPr>
        <p:txBody>
          <a:bodyPr>
            <a:normAutofit/>
          </a:bodyPr>
          <a:lstStyle/>
          <a:p>
            <a:pPr algn="ctr"/>
            <a:r>
              <a:rPr lang="ka-GE" sz="2000" b="1" dirty="0">
                <a:solidFill>
                  <a:srgbClr val="C00000"/>
                </a:solidFill>
                <a:latin typeface="+mn-lt"/>
                <a:ea typeface="+mn-ea"/>
                <a:cs typeface="+mn-cs"/>
              </a:rPr>
              <a:t>კომუტატორი (სვიჩი (</a:t>
            </a:r>
            <a:r>
              <a:rPr lang="en-US" sz="2000" b="1" dirty="0">
                <a:solidFill>
                  <a:srgbClr val="C00000"/>
                </a:solidFill>
                <a:latin typeface="+mn-lt"/>
                <a:ea typeface="+mn-ea"/>
                <a:cs typeface="+mn-cs"/>
              </a:rPr>
              <a:t>Switch) </a:t>
            </a:r>
            <a:r>
              <a:rPr lang="ka-GE" sz="2000" b="1" dirty="0">
                <a:solidFill>
                  <a:srgbClr val="C00000"/>
                </a:solidFill>
                <a:latin typeface="+mn-lt"/>
                <a:ea typeface="+mn-ea"/>
                <a:cs typeface="+mn-cs"/>
              </a:rPr>
              <a:t>)</a:t>
            </a:r>
            <a:br>
              <a:rPr lang="en-US" sz="2000" b="1" dirty="0">
                <a:solidFill>
                  <a:srgbClr val="C00000"/>
                </a:solidFill>
                <a:latin typeface="+mn-lt"/>
                <a:ea typeface="+mn-ea"/>
                <a:cs typeface="+mn-cs"/>
              </a:rPr>
            </a:br>
            <a:endParaRPr lang="ka-GE" sz="2000" b="1" dirty="0">
              <a:solidFill>
                <a:srgbClr val="C00000"/>
              </a:solidFill>
              <a:latin typeface="+mn-lt"/>
              <a:ea typeface="+mn-ea"/>
              <a:cs typeface="+mn-cs"/>
            </a:endParaRPr>
          </a:p>
        </p:txBody>
      </p:sp>
      <p:sp>
        <p:nvSpPr>
          <p:cNvPr id="3" name="Rectangle 2">
            <a:extLst>
              <a:ext uri="{FF2B5EF4-FFF2-40B4-BE49-F238E27FC236}">
                <a16:creationId xmlns:a16="http://schemas.microsoft.com/office/drawing/2014/main" id="{2D4DB7C6-BC53-4644-AA32-BF00F596205E}"/>
              </a:ext>
            </a:extLst>
          </p:cNvPr>
          <p:cNvSpPr/>
          <p:nvPr/>
        </p:nvSpPr>
        <p:spPr>
          <a:xfrm>
            <a:off x="319547" y="1061884"/>
            <a:ext cx="11066207" cy="2235035"/>
          </a:xfrm>
          <a:prstGeom prst="rect">
            <a:avLst/>
          </a:prstGeom>
        </p:spPr>
        <p:txBody>
          <a:bodyPr wrap="square">
            <a:spAutoFit/>
          </a:bodyPr>
          <a:lstStyle/>
          <a:p>
            <a:pPr>
              <a:lnSpc>
                <a:spcPct val="200000"/>
              </a:lnSpc>
            </a:pPr>
            <a:r>
              <a:rPr lang="ka-GE" dirty="0"/>
              <a:t>უზრუნველყოფს </a:t>
            </a:r>
            <a:r>
              <a:rPr lang="ka-GE" b="1" dirty="0">
                <a:solidFill>
                  <a:srgbClr val="FF0000"/>
                </a:solidFill>
              </a:rPr>
              <a:t>ერთ ქსელში </a:t>
            </a:r>
            <a:r>
              <a:rPr lang="ka-GE" dirty="0"/>
              <a:t>რამოდენიმე კომპიუტერის ჩართვას(პორტების რაოდენობის მიხედვით) </a:t>
            </a:r>
            <a:r>
              <a:rPr lang="ka-GE" b="1" dirty="0">
                <a:solidFill>
                  <a:srgbClr val="C00000"/>
                </a:solidFill>
              </a:rPr>
              <a:t>ჰაბისაგან განსხვავებით კომუტატორს შეუძლია პაკეტის თავსართში ამოიკითხოს </a:t>
            </a:r>
            <a:r>
              <a:rPr lang="en-US" b="1" dirty="0">
                <a:solidFill>
                  <a:srgbClr val="C00000"/>
                </a:solidFill>
              </a:rPr>
              <a:t>MAC </a:t>
            </a:r>
            <a:r>
              <a:rPr lang="ka-GE" b="1" dirty="0">
                <a:solidFill>
                  <a:srgbClr val="C00000"/>
                </a:solidFill>
              </a:rPr>
              <a:t>მისამართი</a:t>
            </a:r>
            <a:r>
              <a:rPr lang="ka-GE" b="1" dirty="0"/>
              <a:t>, </a:t>
            </a:r>
            <a:r>
              <a:rPr lang="ka-GE" b="1" dirty="0">
                <a:solidFill>
                  <a:srgbClr val="C00000"/>
                </a:solidFill>
              </a:rPr>
              <a:t>გაარკვიოს რომელი ქსელის ადაპტერს</a:t>
            </a:r>
            <a:r>
              <a:rPr lang="en-US" b="1" dirty="0">
                <a:solidFill>
                  <a:srgbClr val="C00000"/>
                </a:solidFill>
              </a:rPr>
              <a:t> </a:t>
            </a:r>
            <a:r>
              <a:rPr lang="ka-GE" b="1" dirty="0">
                <a:solidFill>
                  <a:srgbClr val="C00000"/>
                </a:solidFill>
              </a:rPr>
              <a:t>(</a:t>
            </a:r>
            <a:r>
              <a:rPr lang="en-US" b="1" dirty="0">
                <a:solidFill>
                  <a:srgbClr val="C00000"/>
                </a:solidFill>
              </a:rPr>
              <a:t>NIC) </a:t>
            </a:r>
            <a:r>
              <a:rPr lang="ka-GE" b="1" dirty="0">
                <a:solidFill>
                  <a:srgbClr val="C00000"/>
                </a:solidFill>
              </a:rPr>
              <a:t>ეკუთვნის პაკეტი და გაუგზავნის ადრესატ კომპიუტერს</a:t>
            </a:r>
            <a:r>
              <a:rPr lang="ka-GE" dirty="0"/>
              <a:t>. ანუ სვიჩი მონაცემებს უგზავნის იმ კომპიუტერს, რომლისთვისაცაა განკუთვნილი</a:t>
            </a:r>
          </a:p>
        </p:txBody>
      </p:sp>
      <p:pic>
        <p:nvPicPr>
          <p:cNvPr id="4" name="Picture 3" descr="Screen Clipping">
            <a:extLst>
              <a:ext uri="{FF2B5EF4-FFF2-40B4-BE49-F238E27FC236}">
                <a16:creationId xmlns:a16="http://schemas.microsoft.com/office/drawing/2014/main" id="{08917BC4-0F26-4629-80E7-E74CC34BF8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742" y="3834581"/>
            <a:ext cx="4706007" cy="1600777"/>
          </a:xfrm>
          <a:prstGeom prst="rect">
            <a:avLst/>
          </a:prstGeom>
        </p:spPr>
      </p:pic>
    </p:spTree>
    <p:extLst>
      <p:ext uri="{BB962C8B-B14F-4D97-AF65-F5344CB8AC3E}">
        <p14:creationId xmlns:p14="http://schemas.microsoft.com/office/powerpoint/2010/main" val="42464250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C66CC94-B6DD-46AA-AB86-43EFCA410523}"/>
              </a:ext>
            </a:extLst>
          </p:cNvPr>
          <p:cNvSpPr/>
          <p:nvPr/>
        </p:nvSpPr>
        <p:spPr>
          <a:xfrm>
            <a:off x="644089" y="353650"/>
            <a:ext cx="1170385" cy="461665"/>
          </a:xfrm>
          <a:prstGeom prst="rect">
            <a:avLst/>
          </a:prstGeom>
        </p:spPr>
        <p:txBody>
          <a:bodyPr wrap="none">
            <a:spAutoFit/>
          </a:bodyPr>
          <a:lstStyle/>
          <a:p>
            <a:r>
              <a:rPr lang="en-US" sz="2400" b="1" dirty="0">
                <a:solidFill>
                  <a:srgbClr val="C00000"/>
                </a:solidFill>
                <a:latin typeface="Titillium Web"/>
              </a:rPr>
              <a:t>Routers</a:t>
            </a:r>
            <a:endParaRPr lang="en-US" sz="2400" b="1" i="0" dirty="0">
              <a:solidFill>
                <a:srgbClr val="C00000"/>
              </a:solidFill>
              <a:effectLst/>
              <a:latin typeface="Titillium Web"/>
            </a:endParaRPr>
          </a:p>
        </p:txBody>
      </p:sp>
      <p:pic>
        <p:nvPicPr>
          <p:cNvPr id="4" name="Picture 3">
            <a:extLst>
              <a:ext uri="{FF2B5EF4-FFF2-40B4-BE49-F238E27FC236}">
                <a16:creationId xmlns:a16="http://schemas.microsoft.com/office/drawing/2014/main" id="{ADB8EEF4-F264-495C-A215-A2A265E696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76" y="1216836"/>
            <a:ext cx="3658111" cy="3067478"/>
          </a:xfrm>
          <a:prstGeom prst="rect">
            <a:avLst/>
          </a:prstGeom>
        </p:spPr>
      </p:pic>
      <p:pic>
        <p:nvPicPr>
          <p:cNvPr id="6" name="Picture 5">
            <a:extLst>
              <a:ext uri="{FF2B5EF4-FFF2-40B4-BE49-F238E27FC236}">
                <a16:creationId xmlns:a16="http://schemas.microsoft.com/office/drawing/2014/main" id="{377B7B0A-FA99-4595-B944-2F0A3F050A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76" y="4288425"/>
            <a:ext cx="5372850" cy="2705478"/>
          </a:xfrm>
          <a:prstGeom prst="rect">
            <a:avLst/>
          </a:prstGeom>
        </p:spPr>
      </p:pic>
      <p:sp>
        <p:nvSpPr>
          <p:cNvPr id="3" name="Rectangle 2">
            <a:extLst>
              <a:ext uri="{FF2B5EF4-FFF2-40B4-BE49-F238E27FC236}">
                <a16:creationId xmlns:a16="http://schemas.microsoft.com/office/drawing/2014/main" id="{6840937D-C361-4F04-B6D1-DF2BF23B0944}"/>
              </a:ext>
            </a:extLst>
          </p:cNvPr>
          <p:cNvSpPr/>
          <p:nvPr/>
        </p:nvSpPr>
        <p:spPr>
          <a:xfrm>
            <a:off x="4812305" y="687721"/>
            <a:ext cx="6833419" cy="3742691"/>
          </a:xfrm>
          <a:prstGeom prst="rect">
            <a:avLst/>
          </a:prstGeom>
        </p:spPr>
        <p:txBody>
          <a:bodyPr wrap="square">
            <a:spAutoFit/>
          </a:bodyPr>
          <a:lstStyle/>
          <a:p>
            <a:pPr>
              <a:lnSpc>
                <a:spcPct val="150000"/>
              </a:lnSpc>
            </a:pPr>
            <a:r>
              <a:rPr lang="ka-GE" sz="2000" b="1" dirty="0">
                <a:solidFill>
                  <a:srgbClr val="C00000"/>
                </a:solidFill>
              </a:rPr>
              <a:t>როუტერი</a:t>
            </a:r>
            <a:r>
              <a:rPr lang="ka-GE" sz="2000" dirty="0"/>
              <a:t> არის მოწყობილობა, რომელიც აკავშირებს ორ ან მეტ ქსელს ან ქვექსელს. </a:t>
            </a:r>
          </a:p>
          <a:p>
            <a:pPr>
              <a:lnSpc>
                <a:spcPct val="150000"/>
              </a:lnSpc>
            </a:pPr>
            <a:r>
              <a:rPr lang="ka-GE" sz="2000" dirty="0"/>
              <a:t>ის ემსახურება ორ ძირითად ფუნქციას: </a:t>
            </a:r>
          </a:p>
          <a:p>
            <a:pPr marL="342900" indent="-342900">
              <a:lnSpc>
                <a:spcPct val="150000"/>
              </a:lnSpc>
              <a:buFont typeface="Wingdings" panose="05000000000000000000" pitchFamily="2" charset="2"/>
              <a:buChar char="Ø"/>
            </a:pPr>
            <a:r>
              <a:rPr lang="ka-GE" sz="2000" dirty="0">
                <a:solidFill>
                  <a:srgbClr val="C00000"/>
                </a:solidFill>
              </a:rPr>
              <a:t>ქსელებს შორის ტრაფიკის მართვა </a:t>
            </a:r>
            <a:r>
              <a:rPr lang="ka-GE" sz="2000" dirty="0"/>
              <a:t>მონაცემთა პაკეტების გადამისამართებით მათ დანიშნულ </a:t>
            </a:r>
            <a:r>
              <a:rPr lang="en-US" sz="2000" dirty="0"/>
              <a:t>IP </a:t>
            </a:r>
            <a:r>
              <a:rPr lang="ka-GE" sz="2000" dirty="0"/>
              <a:t>მისამართებზე ,</a:t>
            </a:r>
          </a:p>
          <a:p>
            <a:pPr marL="342900" indent="-342900">
              <a:lnSpc>
                <a:spcPct val="150000"/>
              </a:lnSpc>
              <a:buFont typeface="Wingdings" panose="05000000000000000000" pitchFamily="2" charset="2"/>
              <a:buChar char="Ø"/>
            </a:pPr>
            <a:r>
              <a:rPr lang="ka-GE" sz="2000" dirty="0"/>
              <a:t>და საშუალებას აძლევს </a:t>
            </a:r>
            <a:r>
              <a:rPr lang="ka-GE" sz="2000" b="1" dirty="0"/>
              <a:t>სხვადასხვა მოწყობილობას გამოიყენონ ერთი და იგივე ინტერნეტ კავშირი</a:t>
            </a:r>
            <a:r>
              <a:rPr lang="ka-GE" sz="2000" dirty="0"/>
              <a:t>.</a:t>
            </a:r>
          </a:p>
        </p:txBody>
      </p:sp>
    </p:spTree>
    <p:extLst>
      <p:ext uri="{BB962C8B-B14F-4D97-AF65-F5344CB8AC3E}">
        <p14:creationId xmlns:p14="http://schemas.microsoft.com/office/powerpoint/2010/main" val="4362171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C8CDB0-33DC-4DD8-89C9-ABB13BF57B49}"/>
              </a:ext>
            </a:extLst>
          </p:cNvPr>
          <p:cNvSpPr/>
          <p:nvPr/>
        </p:nvSpPr>
        <p:spPr>
          <a:xfrm>
            <a:off x="328203" y="309405"/>
            <a:ext cx="6395020" cy="400110"/>
          </a:xfrm>
          <a:prstGeom prst="rect">
            <a:avLst/>
          </a:prstGeom>
        </p:spPr>
        <p:txBody>
          <a:bodyPr wrap="none">
            <a:spAutoFit/>
          </a:bodyPr>
          <a:lstStyle/>
          <a:p>
            <a:pPr algn="ctr"/>
            <a:r>
              <a:rPr lang="ka-GE" sz="2000" b="1" dirty="0">
                <a:solidFill>
                  <a:srgbClr val="C00000"/>
                </a:solidFill>
              </a:rPr>
              <a:t>უკაბელო წვდომის წერტილები (</a:t>
            </a:r>
            <a:r>
              <a:rPr lang="en-US" sz="2000" b="1" dirty="0">
                <a:solidFill>
                  <a:srgbClr val="C00000"/>
                </a:solidFill>
              </a:rPr>
              <a:t>Wireless Access Point) </a:t>
            </a:r>
            <a:endParaRPr lang="ka-GE" sz="2000" b="1" dirty="0">
              <a:solidFill>
                <a:srgbClr val="C00000"/>
              </a:solidFill>
            </a:endParaRPr>
          </a:p>
        </p:txBody>
      </p:sp>
      <p:sp>
        <p:nvSpPr>
          <p:cNvPr id="3" name="Rectangle 2">
            <a:extLst>
              <a:ext uri="{FF2B5EF4-FFF2-40B4-BE49-F238E27FC236}">
                <a16:creationId xmlns:a16="http://schemas.microsoft.com/office/drawing/2014/main" id="{D05CE5C6-2FEE-4BE3-883C-B9EBF82171CD}"/>
              </a:ext>
            </a:extLst>
          </p:cNvPr>
          <p:cNvSpPr/>
          <p:nvPr/>
        </p:nvSpPr>
        <p:spPr>
          <a:xfrm>
            <a:off x="328203" y="1220694"/>
            <a:ext cx="10568829" cy="1715662"/>
          </a:xfrm>
          <a:prstGeom prst="rect">
            <a:avLst/>
          </a:prstGeom>
        </p:spPr>
        <p:txBody>
          <a:bodyPr wrap="square">
            <a:spAutoFit/>
          </a:bodyPr>
          <a:lstStyle/>
          <a:p>
            <a:pPr>
              <a:lnSpc>
                <a:spcPct val="150000"/>
              </a:lnSpc>
            </a:pPr>
            <a:r>
              <a:rPr lang="ka-GE" dirty="0"/>
              <a:t>უკაბელო წვდომის წერტილებთან შესაძლებელია მოხდეს დაკავშირება კომპიუტერებით, რომლებსაც აქვთ </a:t>
            </a:r>
            <a:r>
              <a:rPr lang="ka-GE" b="1" dirty="0">
                <a:solidFill>
                  <a:srgbClr val="C00000"/>
                </a:solidFill>
              </a:rPr>
              <a:t>უკაბელო ქსელური ადაპტერი</a:t>
            </a:r>
            <a:r>
              <a:rPr lang="ka-GE" dirty="0"/>
              <a:t>. ისინი კომუნიკაციისათვის რადიოტალღებს იყენებენ. მათი დაფარვის ზონა შეზღუდულია. დიდ ქსელებს ესაჭიროებათ რამდენიმე ასეთი წერტილი ადეკვატური დაფარვისათვის.</a:t>
            </a:r>
          </a:p>
        </p:txBody>
      </p:sp>
    </p:spTree>
    <p:extLst>
      <p:ext uri="{BB962C8B-B14F-4D97-AF65-F5344CB8AC3E}">
        <p14:creationId xmlns:p14="http://schemas.microsoft.com/office/powerpoint/2010/main" val="18378265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F4543AD-FD65-4D66-8E1C-BFA0536858A6}"/>
              </a:ext>
            </a:extLst>
          </p:cNvPr>
          <p:cNvSpPr/>
          <p:nvPr/>
        </p:nvSpPr>
        <p:spPr>
          <a:xfrm>
            <a:off x="506067" y="1710501"/>
            <a:ext cx="1312924" cy="461665"/>
          </a:xfrm>
          <a:prstGeom prst="rect">
            <a:avLst/>
          </a:prstGeom>
        </p:spPr>
        <p:txBody>
          <a:bodyPr wrap="none">
            <a:spAutoFit/>
          </a:bodyPr>
          <a:lstStyle/>
          <a:p>
            <a:r>
              <a:rPr lang="en-US" sz="2400" b="1" dirty="0">
                <a:solidFill>
                  <a:srgbClr val="C00000"/>
                </a:solidFill>
                <a:latin typeface="Titillium Web"/>
              </a:rPr>
              <a:t>Firewalls</a:t>
            </a:r>
            <a:endParaRPr lang="en-US" sz="2400" b="1" i="0" dirty="0">
              <a:solidFill>
                <a:srgbClr val="C00000"/>
              </a:solidFill>
              <a:effectLst/>
              <a:latin typeface="Titillium Web"/>
            </a:endParaRPr>
          </a:p>
        </p:txBody>
      </p:sp>
      <p:pic>
        <p:nvPicPr>
          <p:cNvPr id="5" name="Picture 4">
            <a:extLst>
              <a:ext uri="{FF2B5EF4-FFF2-40B4-BE49-F238E27FC236}">
                <a16:creationId xmlns:a16="http://schemas.microsoft.com/office/drawing/2014/main" id="{7434161B-E3B7-400B-873F-8B48D87B04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755" y="2496100"/>
            <a:ext cx="7284161" cy="3498523"/>
          </a:xfrm>
          <a:prstGeom prst="rect">
            <a:avLst/>
          </a:prstGeom>
        </p:spPr>
      </p:pic>
      <p:sp>
        <p:nvSpPr>
          <p:cNvPr id="3" name="Rectangle 2">
            <a:extLst>
              <a:ext uri="{FF2B5EF4-FFF2-40B4-BE49-F238E27FC236}">
                <a16:creationId xmlns:a16="http://schemas.microsoft.com/office/drawing/2014/main" id="{26CED64F-C112-40DC-AF80-D268019C9D7C}"/>
              </a:ext>
            </a:extLst>
          </p:cNvPr>
          <p:cNvSpPr/>
          <p:nvPr/>
        </p:nvSpPr>
        <p:spPr>
          <a:xfrm>
            <a:off x="2815935" y="494045"/>
            <a:ext cx="3280065" cy="369332"/>
          </a:xfrm>
          <a:prstGeom prst="rect">
            <a:avLst/>
          </a:prstGeom>
        </p:spPr>
        <p:txBody>
          <a:bodyPr wrap="none">
            <a:spAutoFit/>
          </a:bodyPr>
          <a:lstStyle/>
          <a:p>
            <a:r>
              <a:rPr lang="ka-GE" dirty="0"/>
              <a:t>ქსელის დაცვის საშუალებები</a:t>
            </a:r>
          </a:p>
        </p:txBody>
      </p:sp>
    </p:spTree>
    <p:extLst>
      <p:ext uri="{BB962C8B-B14F-4D97-AF65-F5344CB8AC3E}">
        <p14:creationId xmlns:p14="http://schemas.microsoft.com/office/powerpoint/2010/main" val="23246167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8A177-1403-4094-ADB0-32B7C3835E49}"/>
              </a:ext>
            </a:extLst>
          </p:cNvPr>
          <p:cNvSpPr>
            <a:spLocks noGrp="1"/>
          </p:cNvSpPr>
          <p:nvPr>
            <p:ph type="title"/>
          </p:nvPr>
        </p:nvSpPr>
        <p:spPr>
          <a:xfrm>
            <a:off x="838200" y="365125"/>
            <a:ext cx="10515600" cy="917985"/>
          </a:xfrm>
        </p:spPr>
        <p:txBody>
          <a:bodyPr>
            <a:normAutofit/>
          </a:bodyPr>
          <a:lstStyle/>
          <a:p>
            <a:pPr algn="ctr"/>
            <a:r>
              <a:rPr lang="en-US" sz="2400" b="1" dirty="0">
                <a:solidFill>
                  <a:srgbClr val="C00000"/>
                </a:solidFill>
              </a:rPr>
              <a:t>Communication Links</a:t>
            </a:r>
            <a:r>
              <a:rPr lang="ka-GE" sz="2400" b="1" dirty="0">
                <a:solidFill>
                  <a:srgbClr val="C00000"/>
                </a:solidFill>
              </a:rPr>
              <a:t> საკომუნიკაციო საშუალებები</a:t>
            </a:r>
            <a:br>
              <a:rPr lang="en-US" sz="2400" b="1" dirty="0">
                <a:solidFill>
                  <a:srgbClr val="C00000"/>
                </a:solidFill>
              </a:rPr>
            </a:br>
            <a:endParaRPr lang="ka-GE" sz="2400" b="1" dirty="0">
              <a:solidFill>
                <a:srgbClr val="C00000"/>
              </a:solidFill>
            </a:endParaRPr>
          </a:p>
        </p:txBody>
      </p:sp>
      <p:sp>
        <p:nvSpPr>
          <p:cNvPr id="3" name="Content Placeholder 2">
            <a:extLst>
              <a:ext uri="{FF2B5EF4-FFF2-40B4-BE49-F238E27FC236}">
                <a16:creationId xmlns:a16="http://schemas.microsoft.com/office/drawing/2014/main" id="{60A877D2-B646-4030-AB9B-C50DCB192B69}"/>
              </a:ext>
            </a:extLst>
          </p:cNvPr>
          <p:cNvSpPr>
            <a:spLocks noGrp="1"/>
          </p:cNvSpPr>
          <p:nvPr>
            <p:ph idx="1"/>
          </p:nvPr>
        </p:nvSpPr>
        <p:spPr>
          <a:xfrm>
            <a:off x="738071" y="1283110"/>
            <a:ext cx="10515600" cy="779463"/>
          </a:xfrm>
        </p:spPr>
        <p:txBody>
          <a:bodyPr>
            <a:normAutofit/>
          </a:bodyPr>
          <a:lstStyle/>
          <a:p>
            <a:pPr marL="0" indent="0">
              <a:lnSpc>
                <a:spcPct val="150000"/>
              </a:lnSpc>
              <a:buNone/>
            </a:pPr>
            <a:r>
              <a:rPr lang="ka-GE" sz="2000" dirty="0"/>
              <a:t>არსებობს სხვადასხვა ტიპის საკომუნიკაციო ხაზები და კაბელები. </a:t>
            </a:r>
          </a:p>
          <a:p>
            <a:pPr>
              <a:lnSpc>
                <a:spcPct val="150000"/>
              </a:lnSpc>
            </a:pPr>
            <a:endParaRPr lang="ka-GE" sz="2000" dirty="0"/>
          </a:p>
        </p:txBody>
      </p:sp>
      <p:sp>
        <p:nvSpPr>
          <p:cNvPr id="4" name="Rectangle 3">
            <a:extLst>
              <a:ext uri="{FF2B5EF4-FFF2-40B4-BE49-F238E27FC236}">
                <a16:creationId xmlns:a16="http://schemas.microsoft.com/office/drawing/2014/main" id="{13C0E7A7-0DFB-48B0-8820-70620B5F104B}"/>
              </a:ext>
            </a:extLst>
          </p:cNvPr>
          <p:cNvSpPr/>
          <p:nvPr/>
        </p:nvSpPr>
        <p:spPr>
          <a:xfrm>
            <a:off x="5119245" y="1818351"/>
            <a:ext cx="6620470" cy="5039649"/>
          </a:xfrm>
          <a:prstGeom prst="rect">
            <a:avLst/>
          </a:prstGeom>
        </p:spPr>
        <p:txBody>
          <a:bodyPr wrap="square">
            <a:spAutoFit/>
          </a:bodyPr>
          <a:lstStyle/>
          <a:p>
            <a:pPr>
              <a:lnSpc>
                <a:spcPct val="150000"/>
              </a:lnSpc>
            </a:pPr>
            <a:r>
              <a:rPr lang="ka-GE" dirty="0"/>
              <a:t>ქსელში კომუნიკაცია ხორციელდება მედიის საშუალებით. კომუნიკაციის საშუალება ესაა გარემო რომლითაც შეტყობინება გადადის წყაროდან დანიშნულების ადგილამდე.</a:t>
            </a:r>
          </a:p>
          <a:p>
            <a:pPr>
              <a:lnSpc>
                <a:spcPct val="150000"/>
              </a:lnSpc>
            </a:pPr>
            <a:r>
              <a:rPr lang="ka-GE" dirty="0"/>
              <a:t>თანამედროვე ქსელები, ძირითადად, იყენებენ შემდეგი სამი ტიპის მედიას მოწყობილობების ერთმანეთთან დასაკავშირებლად და მონაცემთა გადაცემის გზის უზრუნველსაყოფად:</a:t>
            </a:r>
          </a:p>
          <a:p>
            <a:pPr marL="285750" indent="-285750">
              <a:lnSpc>
                <a:spcPct val="150000"/>
              </a:lnSpc>
              <a:buFont typeface="Arial" panose="020B0604020202020204" pitchFamily="34" charset="0"/>
              <a:buChar char="•"/>
            </a:pPr>
            <a:r>
              <a:rPr lang="ka-GE" dirty="0"/>
              <a:t>ლითონის მავთულები კაბელებში;</a:t>
            </a:r>
          </a:p>
          <a:p>
            <a:pPr marL="285750" indent="-285750">
              <a:lnSpc>
                <a:spcPct val="150000"/>
              </a:lnSpc>
              <a:buFont typeface="Arial" panose="020B0604020202020204" pitchFamily="34" charset="0"/>
              <a:buChar char="•"/>
            </a:pPr>
            <a:r>
              <a:rPr lang="ka-GE" dirty="0"/>
              <a:t>მინის ან პლასტმასის ბოჭკოები (ოპტიკურ-ბოჭკოვანი კაბელი);</a:t>
            </a:r>
          </a:p>
          <a:p>
            <a:pPr marL="285750" indent="-285750">
              <a:lnSpc>
                <a:spcPct val="150000"/>
              </a:lnSpc>
              <a:buFont typeface="Arial" panose="020B0604020202020204" pitchFamily="34" charset="0"/>
              <a:buChar char="•"/>
            </a:pPr>
            <a:r>
              <a:rPr lang="ka-GE" dirty="0"/>
              <a:t>უკაბელო გადაცემა;</a:t>
            </a:r>
          </a:p>
        </p:txBody>
      </p:sp>
      <p:pic>
        <p:nvPicPr>
          <p:cNvPr id="7" name="Picture 6">
            <a:extLst>
              <a:ext uri="{FF2B5EF4-FFF2-40B4-BE49-F238E27FC236}">
                <a16:creationId xmlns:a16="http://schemas.microsoft.com/office/drawing/2014/main" id="{BF274F15-156B-43E7-AF6C-A588F63BE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285" y="2062572"/>
            <a:ext cx="4566831" cy="3905158"/>
          </a:xfrm>
          <a:prstGeom prst="rect">
            <a:avLst/>
          </a:prstGeom>
        </p:spPr>
      </p:pic>
    </p:spTree>
    <p:extLst>
      <p:ext uri="{BB962C8B-B14F-4D97-AF65-F5344CB8AC3E}">
        <p14:creationId xmlns:p14="http://schemas.microsoft.com/office/powerpoint/2010/main" val="22224543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D617CF-417B-4D5B-B6BD-FE708EDEE940}"/>
              </a:ext>
            </a:extLst>
          </p:cNvPr>
          <p:cNvSpPr txBox="1"/>
          <p:nvPr/>
        </p:nvSpPr>
        <p:spPr>
          <a:xfrm>
            <a:off x="2964517" y="266522"/>
            <a:ext cx="4615366" cy="830997"/>
          </a:xfrm>
          <a:prstGeom prst="rect">
            <a:avLst/>
          </a:prstGeom>
          <a:noFill/>
        </p:spPr>
        <p:txBody>
          <a:bodyPr wrap="none" rtlCol="0">
            <a:spAutoFit/>
          </a:bodyPr>
          <a:lstStyle/>
          <a:p>
            <a:r>
              <a:rPr lang="ka-GE" sz="2400" dirty="0"/>
              <a:t>საკომუნიკაციო პროტოკოლები</a:t>
            </a:r>
          </a:p>
          <a:p>
            <a:r>
              <a:rPr lang="ka-GE" sz="2400" b="1" dirty="0">
                <a:solidFill>
                  <a:srgbClr val="C00000"/>
                </a:solidFill>
              </a:rPr>
              <a:t>პროტოკოლები</a:t>
            </a:r>
          </a:p>
        </p:txBody>
      </p:sp>
      <p:sp>
        <p:nvSpPr>
          <p:cNvPr id="3" name="TextBox 2">
            <a:extLst>
              <a:ext uri="{FF2B5EF4-FFF2-40B4-BE49-F238E27FC236}">
                <a16:creationId xmlns:a16="http://schemas.microsoft.com/office/drawing/2014/main" id="{7F6D3D8D-42AB-4F81-A626-D0B1D738E357}"/>
              </a:ext>
            </a:extLst>
          </p:cNvPr>
          <p:cNvSpPr txBox="1"/>
          <p:nvPr/>
        </p:nvSpPr>
        <p:spPr>
          <a:xfrm>
            <a:off x="585019" y="1104863"/>
            <a:ext cx="11021962" cy="1715662"/>
          </a:xfrm>
          <a:prstGeom prst="rect">
            <a:avLst/>
          </a:prstGeom>
          <a:noFill/>
        </p:spPr>
        <p:txBody>
          <a:bodyPr wrap="square" rtlCol="0">
            <a:spAutoFit/>
          </a:bodyPr>
          <a:lstStyle/>
          <a:p>
            <a:pPr>
              <a:lnSpc>
                <a:spcPct val="150000"/>
              </a:lnSpc>
            </a:pPr>
            <a:r>
              <a:rPr lang="ka-GE" dirty="0"/>
              <a:t>იმისთვის რომ კომუნიკაცია მოხდეს მოწყობილობებს შორის აუცილებელია ისინი დაექვემდებარონ საერთო წესებს, </a:t>
            </a:r>
            <a:r>
              <a:rPr lang="ka-GE" b="1" dirty="0">
                <a:solidFill>
                  <a:srgbClr val="C00000"/>
                </a:solidFill>
              </a:rPr>
              <a:t>პროტოკოლებს,</a:t>
            </a:r>
          </a:p>
          <a:p>
            <a:pPr>
              <a:lnSpc>
                <a:spcPct val="150000"/>
              </a:lnSpc>
            </a:pPr>
            <a:r>
              <a:rPr lang="ka-GE" dirty="0"/>
              <a:t>არსებობს საერთაშორისო სტანდარტი რომელიც აერთიანებს ყველა ქსელურ პროკოლს და ყოფს მას შვიდ ძირითად ნაწილად .</a:t>
            </a:r>
          </a:p>
        </p:txBody>
      </p:sp>
      <p:pic>
        <p:nvPicPr>
          <p:cNvPr id="5" name="Picture 4">
            <a:extLst>
              <a:ext uri="{FF2B5EF4-FFF2-40B4-BE49-F238E27FC236}">
                <a16:creationId xmlns:a16="http://schemas.microsoft.com/office/drawing/2014/main" id="{34266BA1-36F5-4EA5-8FDB-AFF4468E3DE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719523" y="3658866"/>
            <a:ext cx="2067490" cy="2094271"/>
          </a:xfrm>
          <a:prstGeom prst="rect">
            <a:avLst/>
          </a:prstGeom>
        </p:spPr>
      </p:pic>
      <p:pic>
        <p:nvPicPr>
          <p:cNvPr id="8" name="Picture 7">
            <a:extLst>
              <a:ext uri="{FF2B5EF4-FFF2-40B4-BE49-F238E27FC236}">
                <a16:creationId xmlns:a16="http://schemas.microsoft.com/office/drawing/2014/main" id="{026E9488-E26F-42A5-A319-0302DFB6A1D2}"/>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585019" y="3102116"/>
            <a:ext cx="3844412" cy="2883309"/>
          </a:xfrm>
          <a:prstGeom prst="rect">
            <a:avLst/>
          </a:prstGeom>
        </p:spPr>
      </p:pic>
      <p:pic>
        <p:nvPicPr>
          <p:cNvPr id="9" name="Picture 8">
            <a:extLst>
              <a:ext uri="{FF2B5EF4-FFF2-40B4-BE49-F238E27FC236}">
                <a16:creationId xmlns:a16="http://schemas.microsoft.com/office/drawing/2014/main" id="{FF60483D-1DCF-4503-90CA-5EE964C4CCCC}"/>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077105" y="3102115"/>
            <a:ext cx="3844412" cy="2883309"/>
          </a:xfrm>
          <a:prstGeom prst="rect">
            <a:avLst/>
          </a:prstGeom>
        </p:spPr>
      </p:pic>
    </p:spTree>
    <p:extLst>
      <p:ext uri="{BB962C8B-B14F-4D97-AF65-F5344CB8AC3E}">
        <p14:creationId xmlns:p14="http://schemas.microsoft.com/office/powerpoint/2010/main" val="33237756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5718" y="1486159"/>
            <a:ext cx="10515600" cy="4351338"/>
          </a:xfrm>
        </p:spPr>
        <p:txBody>
          <a:bodyPr>
            <a:normAutofit/>
          </a:bodyPr>
          <a:lstStyle/>
          <a:p>
            <a:pPr indent="571500">
              <a:lnSpc>
                <a:spcPct val="150000"/>
              </a:lnSpc>
              <a:buNone/>
            </a:pPr>
            <a:r>
              <a:rPr lang="ka-GE" sz="2000" b="1" dirty="0">
                <a:solidFill>
                  <a:srgbClr val="C00000"/>
                </a:solidFill>
              </a:rPr>
              <a:t>ინფორმაციის გადაცემისას ერთი მოწყობილობიდან მეორეზე, ინფორმაცია გადის მომზადების რთულ პროცესს</a:t>
            </a:r>
            <a:r>
              <a:rPr lang="ka-GE" sz="2000" dirty="0"/>
              <a:t>, </a:t>
            </a:r>
            <a:r>
              <a:rPr lang="en-US" sz="2000" dirty="0"/>
              <a:t>OSI </a:t>
            </a:r>
            <a:r>
              <a:rPr lang="ru-RU" sz="2000" b="1" dirty="0"/>
              <a:t>(OSI – Open Systems</a:t>
            </a:r>
            <a:r>
              <a:rPr lang="en-US" sz="2000" b="1" dirty="0"/>
              <a:t> Interconnection </a:t>
            </a:r>
            <a:r>
              <a:rPr lang="en-US" sz="2000" b="1" dirty="0">
                <a:solidFill>
                  <a:srgbClr val="7030A0"/>
                </a:solidFill>
              </a:rPr>
              <a:t>) </a:t>
            </a:r>
            <a:r>
              <a:rPr lang="ka-GE" sz="2000" dirty="0"/>
              <a:t>მოდელი განსაზღვრავს, თუ რა ეტაპები უნდა გაიაროს ინფორმაციამ, რომ მოხდეს მისი ისეთი მომზადება, რომ შესაძლებელი იყოს მისი ფიზიკურ მედიაში გადაცემა, და შესამაბისად, რა ეტაპები უნდა გაიაროს, რომ მოხდეს ფიზიკური მედიიდან ორიგინალური ინფორმაციის მიიღება კომპიუტერში. </a:t>
            </a:r>
            <a:endParaRPr lang="en-US" sz="2000" dirty="0"/>
          </a:p>
          <a:p>
            <a:pPr>
              <a:lnSpc>
                <a:spcPct val="150000"/>
              </a:lnSpc>
            </a:pPr>
            <a:endParaRPr lang="en-US" sz="2000" dirty="0"/>
          </a:p>
        </p:txBody>
      </p:sp>
      <p:sp>
        <p:nvSpPr>
          <p:cNvPr id="2" name="Rectangle 1">
            <a:extLst>
              <a:ext uri="{FF2B5EF4-FFF2-40B4-BE49-F238E27FC236}">
                <a16:creationId xmlns:a16="http://schemas.microsoft.com/office/drawing/2014/main" id="{0326E31A-7261-4146-B83C-46FF30864B71}"/>
              </a:ext>
            </a:extLst>
          </p:cNvPr>
          <p:cNvSpPr/>
          <p:nvPr/>
        </p:nvSpPr>
        <p:spPr>
          <a:xfrm>
            <a:off x="2910611" y="651171"/>
            <a:ext cx="6221190" cy="461665"/>
          </a:xfrm>
          <a:prstGeom prst="rect">
            <a:avLst/>
          </a:prstGeom>
        </p:spPr>
        <p:txBody>
          <a:bodyPr wrap="none">
            <a:spAutoFit/>
          </a:bodyPr>
          <a:lstStyle/>
          <a:p>
            <a:r>
              <a:rPr lang="en-US" sz="2400" dirty="0" err="1">
                <a:solidFill>
                  <a:srgbClr val="C00000"/>
                </a:solidFill>
              </a:rPr>
              <a:t>OSI</a:t>
            </a:r>
            <a:r>
              <a:rPr lang="en-US" sz="2400" dirty="0">
                <a:solidFill>
                  <a:srgbClr val="C00000"/>
                </a:solidFill>
              </a:rPr>
              <a:t> </a:t>
            </a:r>
            <a:r>
              <a:rPr lang="ru-RU" sz="2400" b="1" dirty="0">
                <a:solidFill>
                  <a:srgbClr val="C00000"/>
                </a:solidFill>
              </a:rPr>
              <a:t>(Open Systems</a:t>
            </a:r>
            <a:r>
              <a:rPr lang="en-US" sz="2400" b="1" dirty="0">
                <a:solidFill>
                  <a:srgbClr val="C00000"/>
                </a:solidFill>
              </a:rPr>
              <a:t> Interconnection ) </a:t>
            </a:r>
            <a:r>
              <a:rPr lang="ka-GE" sz="2400" dirty="0">
                <a:solidFill>
                  <a:srgbClr val="C00000"/>
                </a:solidFill>
              </a:rPr>
              <a:t>მოდელი </a:t>
            </a:r>
          </a:p>
        </p:txBody>
      </p:sp>
    </p:spTree>
    <p:extLst>
      <p:ext uri="{BB962C8B-B14F-4D97-AF65-F5344CB8AC3E}">
        <p14:creationId xmlns:p14="http://schemas.microsoft.com/office/powerpoint/2010/main" val="2472605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BE780-CA3F-443E-9991-18C0453EC698}"/>
              </a:ext>
            </a:extLst>
          </p:cNvPr>
          <p:cNvSpPr>
            <a:spLocks noGrp="1"/>
          </p:cNvSpPr>
          <p:nvPr>
            <p:ph type="title"/>
          </p:nvPr>
        </p:nvSpPr>
        <p:spPr>
          <a:xfrm>
            <a:off x="513736" y="0"/>
            <a:ext cx="10515600" cy="1325563"/>
          </a:xfrm>
        </p:spPr>
        <p:txBody>
          <a:bodyPr>
            <a:normAutofit/>
          </a:bodyPr>
          <a:lstStyle/>
          <a:p>
            <a:r>
              <a:rPr lang="ka-GE" sz="2400" b="1" dirty="0">
                <a:solidFill>
                  <a:srgbClr val="C00000"/>
                </a:solidFill>
              </a:rPr>
              <a:t>გამეორება</a:t>
            </a:r>
            <a:r>
              <a:rPr lang="ka-GE" sz="2400" dirty="0"/>
              <a:t>:</a:t>
            </a:r>
          </a:p>
        </p:txBody>
      </p:sp>
      <p:sp>
        <p:nvSpPr>
          <p:cNvPr id="3" name="Content Placeholder 2">
            <a:extLst>
              <a:ext uri="{FF2B5EF4-FFF2-40B4-BE49-F238E27FC236}">
                <a16:creationId xmlns:a16="http://schemas.microsoft.com/office/drawing/2014/main" id="{4BE9EC80-2183-482C-8BC0-ACABA59B5E95}"/>
              </a:ext>
            </a:extLst>
          </p:cNvPr>
          <p:cNvSpPr>
            <a:spLocks noGrp="1"/>
          </p:cNvSpPr>
          <p:nvPr>
            <p:ph idx="1"/>
          </p:nvPr>
        </p:nvSpPr>
        <p:spPr>
          <a:xfrm>
            <a:off x="513736" y="1253331"/>
            <a:ext cx="10515600" cy="4351338"/>
          </a:xfrm>
        </p:spPr>
        <p:txBody>
          <a:bodyPr>
            <a:normAutofit/>
          </a:bodyPr>
          <a:lstStyle/>
          <a:p>
            <a:pPr>
              <a:buFont typeface="Wingdings" panose="05000000000000000000" pitchFamily="2" charset="2"/>
              <a:buChar char="Ø"/>
            </a:pPr>
            <a:r>
              <a:rPr lang="ka-GE" sz="2400" dirty="0"/>
              <a:t>კომპიუტერული ქსელის ელემენტები;</a:t>
            </a:r>
          </a:p>
          <a:p>
            <a:pPr>
              <a:buFont typeface="Wingdings" panose="05000000000000000000" pitchFamily="2" charset="2"/>
              <a:buChar char="Ø"/>
            </a:pPr>
            <a:r>
              <a:rPr lang="ka-GE" sz="2400" dirty="0"/>
              <a:t>კომუნიკაცია , მონაცემთა გადაცემიის ტიპები</a:t>
            </a:r>
          </a:p>
          <a:p>
            <a:pPr>
              <a:buFont typeface="Wingdings" panose="05000000000000000000" pitchFamily="2" charset="2"/>
              <a:buChar char="Ø"/>
            </a:pPr>
            <a:r>
              <a:rPr lang="ka-GE" sz="2400" dirty="0"/>
              <a:t>მოწყობილობები </a:t>
            </a:r>
          </a:p>
          <a:p>
            <a:pPr>
              <a:buFont typeface="Wingdings" panose="05000000000000000000" pitchFamily="2" charset="2"/>
              <a:buChar char="Ø"/>
            </a:pPr>
            <a:r>
              <a:rPr lang="en-US" sz="2400" dirty="0" err="1"/>
              <a:t>OSI</a:t>
            </a:r>
            <a:r>
              <a:rPr lang="en-US" sz="2400" dirty="0"/>
              <a:t> </a:t>
            </a:r>
            <a:r>
              <a:rPr lang="ka-GE" sz="2400" dirty="0"/>
              <a:t>მოდელი</a:t>
            </a:r>
          </a:p>
          <a:p>
            <a:pPr>
              <a:buFont typeface="Wingdings" panose="05000000000000000000" pitchFamily="2" charset="2"/>
              <a:buChar char="Ø"/>
            </a:pPr>
            <a:r>
              <a:rPr lang="en-US" sz="2400" dirty="0"/>
              <a:t>IP</a:t>
            </a:r>
            <a:r>
              <a:rPr lang="ka-GE" sz="2400" dirty="0"/>
              <a:t> დამისამართება  ქსელის ნიღაბი (მასკა)</a:t>
            </a:r>
          </a:p>
          <a:p>
            <a:pPr>
              <a:buFont typeface="Wingdings" panose="05000000000000000000" pitchFamily="2" charset="2"/>
              <a:buChar char="Ø"/>
            </a:pPr>
            <a:r>
              <a:rPr lang="en-US" sz="2400" dirty="0"/>
              <a:t>MAC </a:t>
            </a:r>
            <a:r>
              <a:rPr lang="ka-GE" sz="2400" dirty="0"/>
              <a:t>მისამარტები</a:t>
            </a:r>
          </a:p>
          <a:p>
            <a:pPr>
              <a:buFont typeface="Wingdings" panose="05000000000000000000" pitchFamily="2" charset="2"/>
              <a:buChar char="Ø"/>
            </a:pPr>
            <a:r>
              <a:rPr lang="en-US" sz="2400" dirty="0"/>
              <a:t>Ethernet</a:t>
            </a:r>
            <a:r>
              <a:rPr lang="ka-GE" sz="2400" dirty="0"/>
              <a:t> ტექნოლოგია</a:t>
            </a:r>
          </a:p>
          <a:p>
            <a:pPr>
              <a:buFont typeface="Wingdings" panose="05000000000000000000" pitchFamily="2" charset="2"/>
              <a:buChar char="Ø"/>
            </a:pPr>
            <a:r>
              <a:rPr lang="en-US" sz="2400" dirty="0"/>
              <a:t>Ethernet</a:t>
            </a:r>
            <a:r>
              <a:rPr lang="ka-GE" sz="2400" dirty="0"/>
              <a:t> ფრეიმი </a:t>
            </a:r>
          </a:p>
          <a:p>
            <a:pPr>
              <a:buFont typeface="Wingdings" panose="05000000000000000000" pitchFamily="2" charset="2"/>
              <a:buChar char="Ø"/>
            </a:pPr>
            <a:endParaRPr lang="ka-GE" sz="2400" dirty="0">
              <a:effectLst>
                <a:outerShdw blurRad="38100" dist="38100" dir="2700000" algn="tl">
                  <a:srgbClr val="000000">
                    <a:alpha val="43137"/>
                  </a:srgbClr>
                </a:outerShdw>
              </a:effectLst>
            </a:endParaRPr>
          </a:p>
          <a:p>
            <a:pPr marL="0" indent="0">
              <a:buNone/>
            </a:pPr>
            <a:endParaRPr lang="ka-GE" sz="2400" dirty="0">
              <a:solidFill>
                <a:srgbClr val="C00000"/>
              </a:solidFill>
            </a:endParaRPr>
          </a:p>
          <a:p>
            <a:endParaRPr lang="ka-GE" sz="2400" dirty="0"/>
          </a:p>
          <a:p>
            <a:endParaRPr lang="ka-GE" sz="2400" dirty="0"/>
          </a:p>
        </p:txBody>
      </p:sp>
    </p:spTree>
    <p:extLst>
      <p:ext uri="{BB962C8B-B14F-4D97-AF65-F5344CB8AC3E}">
        <p14:creationId xmlns:p14="http://schemas.microsoft.com/office/powerpoint/2010/main" val="8952860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52826" y="781490"/>
            <a:ext cx="10286348" cy="4099900"/>
          </a:xfrm>
        </p:spPr>
        <p:txBody>
          <a:bodyPr>
            <a:normAutofit/>
          </a:bodyPr>
          <a:lstStyle/>
          <a:p>
            <a:pPr marL="0" indent="442913">
              <a:lnSpc>
                <a:spcPct val="150000"/>
              </a:lnSpc>
              <a:buNone/>
            </a:pPr>
            <a:r>
              <a:rPr lang="ka-GE" sz="2000" dirty="0"/>
              <a:t>ეს ეტაპები </a:t>
            </a:r>
            <a:r>
              <a:rPr lang="ka-GE" sz="2000" b="1" dirty="0"/>
              <a:t>კომპიუტერულ ქსელებში წარმოდგენილია დონეების სახით</a:t>
            </a:r>
            <a:r>
              <a:rPr lang="ka-GE" sz="2000" dirty="0"/>
              <a:t>. თითოეულ დონეზე მუშაობს გარკვეული ტიპის პროტოკოლი, რომელიც პასუხისმგებელია მის ზემოთ არსებული დონიდან მიღებული ინფორმაცია დაამუშაოს და გადასცეს მის ქვემდგომ დონეს</a:t>
            </a:r>
            <a:r>
              <a:rPr lang="ka-GE" sz="2000" b="1" dirty="0">
                <a:solidFill>
                  <a:srgbClr val="FF0000"/>
                </a:solidFill>
              </a:rPr>
              <a:t>. ამ პროცესს ენკაფსულაციას უწოდებენ. </a:t>
            </a:r>
            <a:endParaRPr lang="en-US" sz="2000" b="1" dirty="0">
              <a:solidFill>
                <a:srgbClr val="FF0000"/>
              </a:solidFill>
            </a:endParaRPr>
          </a:p>
          <a:p>
            <a:pPr marL="0" indent="442913">
              <a:lnSpc>
                <a:spcPct val="150000"/>
              </a:lnSpc>
              <a:buNone/>
            </a:pPr>
            <a:r>
              <a:rPr lang="ka-GE" sz="2000" dirty="0"/>
              <a:t>აღნიშნული დონეები ქმნიან პროტოკოლების ნაკრებს (სტეკს</a:t>
            </a:r>
            <a:r>
              <a:rPr lang="ka-GE" sz="2000" b="1" dirty="0">
                <a:solidFill>
                  <a:srgbClr val="C00000"/>
                </a:solidFill>
              </a:rPr>
              <a:t>). ანუ სტეკი არის პროტოკოლების ნაკრები, რომელიც უზრუნველყოფს ნებისმიერი ტიპის ინფორმაციის მომზადებას და გადაგზავნას ფიზიკურ მედიაში და პირიქით </a:t>
            </a:r>
            <a:r>
              <a:rPr lang="ka-GE" sz="2000" dirty="0"/>
              <a:t>- ფიზიკური მედიიდან მის აღდგენას იმ სახით რა სახითაც იქნა გადაცემული</a:t>
            </a:r>
            <a:endParaRPr lang="en-US" sz="2000" dirty="0"/>
          </a:p>
        </p:txBody>
      </p:sp>
    </p:spTree>
    <p:extLst>
      <p:ext uri="{BB962C8B-B14F-4D97-AF65-F5344CB8AC3E}">
        <p14:creationId xmlns:p14="http://schemas.microsoft.com/office/powerpoint/2010/main" val="34705314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2DB362-AFEC-416D-A8D0-683BBBEEA640}"/>
              </a:ext>
            </a:extLst>
          </p:cNvPr>
          <p:cNvSpPr>
            <a:spLocks noGrp="1"/>
          </p:cNvSpPr>
          <p:nvPr>
            <p:ph idx="1"/>
          </p:nvPr>
        </p:nvSpPr>
        <p:spPr>
          <a:xfrm>
            <a:off x="528484" y="940721"/>
            <a:ext cx="10515600" cy="4351338"/>
          </a:xfrm>
        </p:spPr>
        <p:txBody>
          <a:bodyPr>
            <a:normAutofit fontScale="85000" lnSpcReduction="10000"/>
          </a:bodyPr>
          <a:lstStyle/>
          <a:p>
            <a:pPr marL="0" indent="0">
              <a:lnSpc>
                <a:spcPct val="150000"/>
              </a:lnSpc>
              <a:buNone/>
            </a:pPr>
            <a:r>
              <a:rPr lang="ka-GE" sz="2000" dirty="0"/>
              <a:t>პროტოკოლები არის სტანდარტული და ისინი განსაზღვრავენ თუ როგორ უნდა მოხდეს ინფორმაციის გადაცემა ქსელში. ქსელში მუშაობა ესაა მონაცემთა გადაცემა ერთი კომპიუტერიდან მეორეზე. </a:t>
            </a:r>
            <a:endParaRPr lang="en-US" sz="2000" dirty="0"/>
          </a:p>
          <a:p>
            <a:pPr marL="0" indent="0">
              <a:lnSpc>
                <a:spcPct val="150000"/>
              </a:lnSpc>
              <a:buNone/>
            </a:pPr>
            <a:r>
              <a:rPr lang="ka-GE" sz="2000" dirty="0"/>
              <a:t>ამ პროცესში შეიძლება რამდენიმე საკითხის გამოყოფა: </a:t>
            </a:r>
            <a:endParaRPr lang="en-US" sz="2000" dirty="0"/>
          </a:p>
          <a:p>
            <a:pPr>
              <a:lnSpc>
                <a:spcPct val="150000"/>
              </a:lnSpc>
              <a:buFont typeface="Wingdings" panose="05000000000000000000" pitchFamily="2" charset="2"/>
              <a:buChar char="§"/>
            </a:pPr>
            <a:r>
              <a:rPr lang="ka-GE" sz="2000" b="1" dirty="0">
                <a:solidFill>
                  <a:srgbClr val="C00000"/>
                </a:solidFill>
              </a:rPr>
              <a:t>მონაცემთა გამოცნობა,</a:t>
            </a:r>
            <a:endParaRPr lang="en-US" sz="2000" b="1" dirty="0">
              <a:solidFill>
                <a:srgbClr val="C00000"/>
              </a:solidFill>
            </a:endParaRPr>
          </a:p>
          <a:p>
            <a:pPr>
              <a:lnSpc>
                <a:spcPct val="150000"/>
              </a:lnSpc>
              <a:buFont typeface="Wingdings" panose="05000000000000000000" pitchFamily="2" charset="2"/>
              <a:buChar char="§"/>
            </a:pPr>
            <a:r>
              <a:rPr lang="ka-GE" sz="2000" b="1" dirty="0">
                <a:solidFill>
                  <a:srgbClr val="C00000"/>
                </a:solidFill>
              </a:rPr>
              <a:t> მონაცემთა დაყოფა მმართველ ბლოკებად, </a:t>
            </a:r>
            <a:endParaRPr lang="en-US" sz="2000" b="1" dirty="0">
              <a:solidFill>
                <a:srgbClr val="C00000"/>
              </a:solidFill>
            </a:endParaRPr>
          </a:p>
          <a:p>
            <a:pPr>
              <a:lnSpc>
                <a:spcPct val="150000"/>
              </a:lnSpc>
              <a:buFont typeface="Wingdings" panose="05000000000000000000" pitchFamily="2" charset="2"/>
              <a:buChar char="§"/>
            </a:pPr>
            <a:r>
              <a:rPr lang="ka-GE" sz="2000" b="1" dirty="0">
                <a:solidFill>
                  <a:srgbClr val="C00000"/>
                </a:solidFill>
              </a:rPr>
              <a:t>თითოეული ბლოკისთვის ინფორმაციის დამატება</a:t>
            </a:r>
            <a:r>
              <a:rPr lang="ka-GE" sz="2000" dirty="0">
                <a:solidFill>
                  <a:srgbClr val="C00000"/>
                </a:solidFill>
              </a:rPr>
              <a:t>,</a:t>
            </a:r>
          </a:p>
          <a:p>
            <a:pPr marL="0" indent="0">
              <a:lnSpc>
                <a:spcPct val="150000"/>
              </a:lnSpc>
              <a:buNone/>
            </a:pPr>
            <a:r>
              <a:rPr lang="ka-GE" sz="2000" dirty="0">
                <a:solidFill>
                  <a:srgbClr val="C00000"/>
                </a:solidFill>
              </a:rPr>
              <a:t> ინფორმაციის დამატება რათა</a:t>
            </a:r>
            <a:r>
              <a:rPr lang="ka-GE" sz="2000" dirty="0"/>
              <a:t> მიუთითოთ მონაცემთა მდებარეობა და მივუთითოთ მიმღები, დავუმატოთ სინქრონიზაციის და შეცდომების შესწორების შესახებ ინფორმაცია, მოვათავსოთ მონაცემები ქსელში და გავგზავნოთ ისინი მითითებულ მისამართზე</a:t>
            </a:r>
            <a:r>
              <a:rPr lang="en-US" sz="2000" dirty="0"/>
              <a:t>.</a:t>
            </a:r>
          </a:p>
          <a:p>
            <a:pPr marL="0" indent="0">
              <a:lnSpc>
                <a:spcPct val="150000"/>
              </a:lnSpc>
              <a:buNone/>
            </a:pPr>
            <a:endParaRPr lang="ka-GE" sz="2000" dirty="0">
              <a:solidFill>
                <a:srgbClr val="C00000"/>
              </a:solidFill>
            </a:endParaRPr>
          </a:p>
        </p:txBody>
      </p:sp>
    </p:spTree>
    <p:extLst>
      <p:ext uri="{BB962C8B-B14F-4D97-AF65-F5344CB8AC3E}">
        <p14:creationId xmlns:p14="http://schemas.microsoft.com/office/powerpoint/2010/main" val="23119637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1920" y="524406"/>
            <a:ext cx="10729791" cy="5827626"/>
          </a:xfrm>
        </p:spPr>
        <p:txBody>
          <a:bodyPr>
            <a:noAutofit/>
          </a:bodyPr>
          <a:lstStyle/>
          <a:p>
            <a:pPr marL="0" indent="0">
              <a:lnSpc>
                <a:spcPct val="100000"/>
              </a:lnSpc>
              <a:buNone/>
            </a:pPr>
            <a:r>
              <a:rPr lang="en-US" sz="2400" b="1" dirty="0"/>
              <a:t>OSI </a:t>
            </a:r>
            <a:r>
              <a:rPr lang="ka-GE" sz="2400" b="1" dirty="0"/>
              <a:t>მოდელში </a:t>
            </a:r>
            <a:r>
              <a:rPr lang="en-US" sz="2400" b="1" dirty="0" err="1"/>
              <a:t>ყველა</a:t>
            </a:r>
            <a:r>
              <a:rPr lang="en-US" sz="2400" b="1" dirty="0"/>
              <a:t> </a:t>
            </a:r>
            <a:r>
              <a:rPr lang="en-US" sz="2400" b="1" dirty="0" err="1"/>
              <a:t>ქსელური</a:t>
            </a:r>
            <a:r>
              <a:rPr lang="en-US" sz="2400" b="1" dirty="0"/>
              <a:t> </a:t>
            </a:r>
            <a:r>
              <a:rPr lang="en-US" sz="2400" b="1" dirty="0" err="1"/>
              <a:t>ფუნქცია</a:t>
            </a:r>
            <a:r>
              <a:rPr lang="en-US" sz="2400" b="1" dirty="0"/>
              <a:t> </a:t>
            </a:r>
            <a:r>
              <a:rPr lang="ka-GE" sz="2400" b="1" dirty="0"/>
              <a:t>იყოფა შვიდ დონედ: </a:t>
            </a:r>
            <a:endParaRPr lang="en-US" sz="2400" b="1" dirty="0"/>
          </a:p>
          <a:p>
            <a:pPr>
              <a:lnSpc>
                <a:spcPct val="100000"/>
              </a:lnSpc>
              <a:buFont typeface="Wingdings" panose="05000000000000000000" pitchFamily="2" charset="2"/>
              <a:buChar char="Ø"/>
            </a:pPr>
            <a:r>
              <a:rPr lang="ka-GE" sz="2000" b="1" dirty="0">
                <a:solidFill>
                  <a:srgbClr val="C00000"/>
                </a:solidFill>
              </a:rPr>
              <a:t>გამოყენებითი, </a:t>
            </a:r>
            <a:endParaRPr lang="en-US" sz="2000" b="1" dirty="0">
              <a:solidFill>
                <a:srgbClr val="C00000"/>
              </a:solidFill>
            </a:endParaRPr>
          </a:p>
          <a:p>
            <a:pPr>
              <a:lnSpc>
                <a:spcPct val="100000"/>
              </a:lnSpc>
              <a:buFont typeface="Wingdings" panose="05000000000000000000" pitchFamily="2" charset="2"/>
              <a:buChar char="Ø"/>
            </a:pPr>
            <a:r>
              <a:rPr lang="ka-GE" sz="2000" b="1" dirty="0">
                <a:solidFill>
                  <a:srgbClr val="C00000"/>
                </a:solidFill>
              </a:rPr>
              <a:t>წარმოდგენითი, </a:t>
            </a:r>
            <a:endParaRPr lang="en-US" sz="2000" b="1" dirty="0">
              <a:solidFill>
                <a:srgbClr val="C00000"/>
              </a:solidFill>
            </a:endParaRPr>
          </a:p>
          <a:p>
            <a:pPr>
              <a:lnSpc>
                <a:spcPct val="100000"/>
              </a:lnSpc>
              <a:buFont typeface="Wingdings" panose="05000000000000000000" pitchFamily="2" charset="2"/>
              <a:buChar char="Ø"/>
            </a:pPr>
            <a:r>
              <a:rPr lang="ka-GE" sz="2000" b="1" dirty="0">
                <a:solidFill>
                  <a:srgbClr val="C00000"/>
                </a:solidFill>
              </a:rPr>
              <a:t>სეანსის, </a:t>
            </a:r>
            <a:endParaRPr lang="en-US" sz="2000" b="1" dirty="0">
              <a:solidFill>
                <a:srgbClr val="C00000"/>
              </a:solidFill>
            </a:endParaRPr>
          </a:p>
          <a:p>
            <a:pPr>
              <a:lnSpc>
                <a:spcPct val="100000"/>
              </a:lnSpc>
              <a:buFont typeface="Wingdings" panose="05000000000000000000" pitchFamily="2" charset="2"/>
              <a:buChar char="Ø"/>
            </a:pPr>
            <a:r>
              <a:rPr lang="ka-GE" sz="2000" b="1" dirty="0">
                <a:solidFill>
                  <a:srgbClr val="C00000"/>
                </a:solidFill>
              </a:rPr>
              <a:t>ტრანსპორტის, </a:t>
            </a:r>
            <a:endParaRPr lang="en-US" sz="2000" b="1" dirty="0">
              <a:solidFill>
                <a:srgbClr val="C00000"/>
              </a:solidFill>
            </a:endParaRPr>
          </a:p>
          <a:p>
            <a:pPr>
              <a:lnSpc>
                <a:spcPct val="100000"/>
              </a:lnSpc>
              <a:buFont typeface="Wingdings" panose="05000000000000000000" pitchFamily="2" charset="2"/>
              <a:buChar char="Ø"/>
            </a:pPr>
            <a:r>
              <a:rPr lang="ka-GE" sz="2000" b="1" dirty="0">
                <a:solidFill>
                  <a:srgbClr val="C00000"/>
                </a:solidFill>
              </a:rPr>
              <a:t>ქსელის, </a:t>
            </a:r>
            <a:endParaRPr lang="en-US" sz="2000" b="1" dirty="0">
              <a:solidFill>
                <a:srgbClr val="C00000"/>
              </a:solidFill>
            </a:endParaRPr>
          </a:p>
          <a:p>
            <a:pPr>
              <a:lnSpc>
                <a:spcPct val="100000"/>
              </a:lnSpc>
              <a:buFont typeface="Wingdings" panose="05000000000000000000" pitchFamily="2" charset="2"/>
              <a:buChar char="Ø"/>
            </a:pPr>
            <a:r>
              <a:rPr lang="ka-GE" sz="2000" b="1" dirty="0">
                <a:solidFill>
                  <a:srgbClr val="C00000"/>
                </a:solidFill>
              </a:rPr>
              <a:t>არხის </a:t>
            </a:r>
            <a:endParaRPr lang="en-US" sz="2000" b="1" dirty="0">
              <a:solidFill>
                <a:srgbClr val="C00000"/>
              </a:solidFill>
            </a:endParaRPr>
          </a:p>
          <a:p>
            <a:pPr>
              <a:lnSpc>
                <a:spcPct val="100000"/>
              </a:lnSpc>
              <a:buFont typeface="Wingdings" panose="05000000000000000000" pitchFamily="2" charset="2"/>
              <a:buChar char="Ø"/>
            </a:pPr>
            <a:r>
              <a:rPr lang="ka-GE" sz="2000" b="1" dirty="0">
                <a:solidFill>
                  <a:srgbClr val="C00000"/>
                </a:solidFill>
              </a:rPr>
              <a:t>ფიზიკური. </a:t>
            </a:r>
            <a:endParaRPr lang="en-US" sz="2000" b="1" dirty="0">
              <a:solidFill>
                <a:srgbClr val="C00000"/>
              </a:solidFill>
            </a:endParaRPr>
          </a:p>
          <a:p>
            <a:pPr marL="0" indent="0">
              <a:lnSpc>
                <a:spcPct val="100000"/>
              </a:lnSpc>
              <a:buNone/>
            </a:pPr>
            <a:r>
              <a:rPr lang="ka-GE" sz="2000" dirty="0"/>
              <a:t>ყოველ დონეს სხვადასხვა ქსელური ოპერაციები შეესაბამება.</a:t>
            </a:r>
            <a:endParaRPr lang="en-US" sz="2000" dirty="0"/>
          </a:p>
          <a:p>
            <a:pPr marL="0" indent="0">
              <a:lnSpc>
                <a:spcPct val="100000"/>
              </a:lnSpc>
              <a:buNone/>
            </a:pPr>
            <a:r>
              <a:rPr lang="ka-GE" sz="2000" dirty="0"/>
              <a:t> </a:t>
            </a:r>
            <a:r>
              <a:rPr lang="en-US" sz="2000" dirty="0" err="1"/>
              <a:t>ზედა</a:t>
            </a:r>
            <a:r>
              <a:rPr lang="en-US" sz="2000" dirty="0"/>
              <a:t> </a:t>
            </a:r>
            <a:r>
              <a:rPr lang="en-US" sz="2000" dirty="0" err="1"/>
              <a:t>დონეები</a:t>
            </a:r>
            <a:r>
              <a:rPr lang="en-US" sz="2000" dirty="0"/>
              <a:t> </a:t>
            </a:r>
            <a:r>
              <a:rPr lang="en-US" sz="2000" dirty="0" err="1"/>
              <a:t>უფრო</a:t>
            </a:r>
            <a:r>
              <a:rPr lang="en-US" sz="2000" dirty="0"/>
              <a:t> </a:t>
            </a:r>
            <a:r>
              <a:rPr lang="en-US" sz="2000" dirty="0" err="1"/>
              <a:t>რთულ</a:t>
            </a:r>
            <a:r>
              <a:rPr lang="en-US" sz="2000" dirty="0"/>
              <a:t> </a:t>
            </a:r>
            <a:r>
              <a:rPr lang="en-US" sz="2000" dirty="0" err="1"/>
              <a:t>და</a:t>
            </a:r>
            <a:r>
              <a:rPr lang="en-US" sz="2000" dirty="0"/>
              <a:t> </a:t>
            </a:r>
            <a:r>
              <a:rPr lang="en-US" sz="2000" dirty="0" err="1"/>
              <a:t>გლობალურ</a:t>
            </a:r>
            <a:r>
              <a:rPr lang="en-US" sz="2000" dirty="0"/>
              <a:t> </a:t>
            </a:r>
            <a:r>
              <a:rPr lang="en-US" sz="2000" dirty="0" err="1"/>
              <a:t>ამოცანებს</a:t>
            </a:r>
            <a:r>
              <a:rPr lang="en-US" sz="2000" dirty="0"/>
              <a:t> </a:t>
            </a:r>
            <a:r>
              <a:rPr lang="en-US" sz="2000" dirty="0" err="1"/>
              <a:t>ასრულებენ</a:t>
            </a:r>
            <a:r>
              <a:rPr lang="en-US" sz="2000" dirty="0"/>
              <a:t> </a:t>
            </a:r>
            <a:r>
              <a:rPr lang="en-US" sz="2000" dirty="0" err="1"/>
              <a:t>და</a:t>
            </a:r>
            <a:r>
              <a:rPr lang="en-US" sz="2000" dirty="0"/>
              <a:t> </a:t>
            </a:r>
            <a:r>
              <a:rPr lang="en-US" sz="2000" dirty="0" err="1"/>
              <a:t>იყენებენ</a:t>
            </a:r>
            <a:r>
              <a:rPr lang="en-US" sz="2000" dirty="0"/>
              <a:t> </a:t>
            </a:r>
            <a:r>
              <a:rPr lang="en-US" sz="2000" dirty="0" err="1"/>
              <a:t>ამისათვის</a:t>
            </a:r>
            <a:r>
              <a:rPr lang="en-US" sz="2000" dirty="0"/>
              <a:t> </a:t>
            </a:r>
            <a:r>
              <a:rPr lang="en-US" sz="2000" dirty="0" err="1"/>
              <a:t>ქვედა</a:t>
            </a:r>
            <a:r>
              <a:rPr lang="en-US" sz="2000" dirty="0"/>
              <a:t> </a:t>
            </a:r>
            <a:r>
              <a:rPr lang="en-US" sz="2000" dirty="0" err="1"/>
              <a:t>დონეებს</a:t>
            </a:r>
            <a:r>
              <a:rPr lang="en-US" sz="2000" dirty="0"/>
              <a:t> </a:t>
            </a:r>
            <a:r>
              <a:rPr lang="en-US" sz="2000" dirty="0" err="1"/>
              <a:t>და</a:t>
            </a:r>
            <a:r>
              <a:rPr lang="en-US" sz="2000" dirty="0"/>
              <a:t> </a:t>
            </a:r>
            <a:r>
              <a:rPr lang="en-US" sz="2000" dirty="0" err="1"/>
              <a:t>აგრეთვე</a:t>
            </a:r>
            <a:r>
              <a:rPr lang="en-US" sz="2000" dirty="0"/>
              <a:t> </a:t>
            </a:r>
            <a:r>
              <a:rPr lang="en-US" sz="2000" dirty="0" err="1"/>
              <a:t>მართავენ</a:t>
            </a:r>
            <a:r>
              <a:rPr lang="en-US" sz="2000" dirty="0"/>
              <a:t> </a:t>
            </a:r>
            <a:r>
              <a:rPr lang="en-US" sz="2000" dirty="0" err="1"/>
              <a:t>მათ</a:t>
            </a:r>
            <a:r>
              <a:rPr lang="en-US" sz="2000" dirty="0"/>
              <a:t>. </a:t>
            </a:r>
            <a:r>
              <a:rPr lang="en-US" sz="2000" dirty="0" err="1"/>
              <a:t>ქვედა</a:t>
            </a:r>
            <a:r>
              <a:rPr lang="en-US" sz="2000" dirty="0"/>
              <a:t> </a:t>
            </a:r>
            <a:r>
              <a:rPr lang="en-US" sz="2000" dirty="0" err="1"/>
              <a:t>დონეები</a:t>
            </a:r>
            <a:r>
              <a:rPr lang="en-US" sz="2000" dirty="0"/>
              <a:t> </a:t>
            </a:r>
            <a:r>
              <a:rPr lang="en-US" sz="2000" dirty="0" err="1"/>
              <a:t>ასრულებენ</a:t>
            </a:r>
            <a:r>
              <a:rPr lang="en-US" sz="2000" dirty="0"/>
              <a:t> </a:t>
            </a:r>
            <a:r>
              <a:rPr lang="en-US" sz="2000" dirty="0" err="1"/>
              <a:t>უფრო</a:t>
            </a:r>
            <a:r>
              <a:rPr lang="en-US" sz="2000" dirty="0"/>
              <a:t> </a:t>
            </a:r>
            <a:r>
              <a:rPr lang="en-US" sz="2000" dirty="0" err="1"/>
              <a:t>მარტივ</a:t>
            </a:r>
            <a:r>
              <a:rPr lang="en-US" sz="2000" dirty="0"/>
              <a:t> </a:t>
            </a:r>
            <a:r>
              <a:rPr lang="en-US" sz="2000" dirty="0" err="1"/>
              <a:t>და</a:t>
            </a:r>
            <a:r>
              <a:rPr lang="en-US" sz="2000" dirty="0"/>
              <a:t> </a:t>
            </a:r>
            <a:r>
              <a:rPr lang="en-US" sz="2000" dirty="0" err="1"/>
              <a:t>კონკრეტულ</a:t>
            </a:r>
            <a:r>
              <a:rPr lang="en-US" sz="2000" dirty="0"/>
              <a:t> </a:t>
            </a:r>
            <a:r>
              <a:rPr lang="en-US" sz="2000" dirty="0" err="1"/>
              <a:t>ფუნქციებს</a:t>
            </a:r>
            <a:r>
              <a:rPr lang="en-US" sz="2000" dirty="0"/>
              <a:t>.</a:t>
            </a:r>
          </a:p>
          <a:p>
            <a:pPr marL="0" indent="0">
              <a:lnSpc>
                <a:spcPct val="100000"/>
              </a:lnSpc>
              <a:buNone/>
            </a:pPr>
            <a:r>
              <a:rPr lang="ka-GE" sz="2000" dirty="0"/>
              <a:t>ყოველი დონე გადამცემ კომპიუტერზე მუშაობს ისე, თითქოს ის შეესაბამებოდეს მიმღები კომპიუტერის შესაბამის დონეს.</a:t>
            </a:r>
            <a:endParaRPr lang="en-US" sz="2000" dirty="0"/>
          </a:p>
        </p:txBody>
      </p:sp>
    </p:spTree>
    <p:extLst>
      <p:ext uri="{BB962C8B-B14F-4D97-AF65-F5344CB8AC3E}">
        <p14:creationId xmlns:p14="http://schemas.microsoft.com/office/powerpoint/2010/main" val="2398266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540" y="-75659"/>
            <a:ext cx="11715460" cy="5749728"/>
          </a:xfrm>
          <a:prstGeom prst="rect">
            <a:avLst/>
          </a:prstGeom>
        </p:spPr>
      </p:pic>
      <p:sp>
        <p:nvSpPr>
          <p:cNvPr id="3" name="Rectangle 2"/>
          <p:cNvSpPr/>
          <p:nvPr/>
        </p:nvSpPr>
        <p:spPr>
          <a:xfrm>
            <a:off x="1076633" y="5151702"/>
            <a:ext cx="10294374" cy="646331"/>
          </a:xfrm>
          <a:prstGeom prst="rect">
            <a:avLst/>
          </a:prstGeom>
        </p:spPr>
        <p:txBody>
          <a:bodyPr wrap="square">
            <a:spAutoFit/>
          </a:bodyPr>
          <a:lstStyle/>
          <a:p>
            <a:r>
              <a:rPr lang="ka-GE" dirty="0"/>
              <a:t>ლოგიკური ანუ ვირტუალური კავშირი ნაჩვენებია ნახ-ზე რეალური კავშირი კი მხოლოდ მეზობელ დონეებს შორის ხორციელდება. </a:t>
            </a:r>
            <a:endParaRPr lang="en-US" dirty="0"/>
          </a:p>
        </p:txBody>
      </p:sp>
    </p:spTree>
    <p:extLst>
      <p:ext uri="{BB962C8B-B14F-4D97-AF65-F5344CB8AC3E}">
        <p14:creationId xmlns:p14="http://schemas.microsoft.com/office/powerpoint/2010/main" val="28246658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71016" y="847192"/>
            <a:ext cx="9918192" cy="883640"/>
          </a:xfrm>
          <a:prstGeom prst="rect">
            <a:avLst/>
          </a:prstGeom>
        </p:spPr>
        <p:txBody>
          <a:bodyPr wrap="square">
            <a:spAutoFit/>
          </a:bodyPr>
          <a:lstStyle/>
          <a:p>
            <a:pPr>
              <a:lnSpc>
                <a:spcPct val="150000"/>
              </a:lnSpc>
            </a:pPr>
            <a:r>
              <a:rPr lang="en-US" dirty="0"/>
              <a:t>OSI </a:t>
            </a:r>
            <a:r>
              <a:rPr lang="ka-GE" dirty="0"/>
              <a:t>მოდელი აღწერს </a:t>
            </a:r>
            <a:r>
              <a:rPr lang="ka-GE" b="1" dirty="0">
                <a:solidFill>
                  <a:srgbClr val="C00000"/>
                </a:solidFill>
              </a:rPr>
              <a:t>მხოლოდ სისტემურ საშუალებებს</a:t>
            </a:r>
            <a:r>
              <a:rPr lang="ka-GE" dirty="0"/>
              <a:t>, რომელიც ოპერაციული სისტემისა და სისტემური უტილიტების მიერ არის რეალიზებული. </a:t>
            </a:r>
            <a:endParaRPr lang="en-US" dirty="0"/>
          </a:p>
        </p:txBody>
      </p:sp>
      <p:sp>
        <p:nvSpPr>
          <p:cNvPr id="3" name="Rectangle 2"/>
          <p:cNvSpPr/>
          <p:nvPr/>
        </p:nvSpPr>
        <p:spPr>
          <a:xfrm>
            <a:off x="1155192" y="2091089"/>
            <a:ext cx="9899904" cy="883640"/>
          </a:xfrm>
          <a:prstGeom prst="rect">
            <a:avLst/>
          </a:prstGeom>
        </p:spPr>
        <p:txBody>
          <a:bodyPr wrap="square">
            <a:spAutoFit/>
          </a:bodyPr>
          <a:lstStyle/>
          <a:p>
            <a:pPr>
              <a:lnSpc>
                <a:spcPct val="150000"/>
              </a:lnSpc>
            </a:pPr>
            <a:r>
              <a:rPr lang="en-US" dirty="0"/>
              <a:t>OSI </a:t>
            </a:r>
            <a:r>
              <a:rPr lang="ka-GE" dirty="0"/>
              <a:t>მოდელი აღწერს პროცესების კოდირებას, ფორმატირებას, სეგმენტაციას და მონაცემთა ენკაფსულაციას, რათა მოხდეს მათი</a:t>
            </a:r>
            <a:r>
              <a:rPr lang="en-US" dirty="0"/>
              <a:t> </a:t>
            </a:r>
            <a:r>
              <a:rPr lang="ka-GE" dirty="0"/>
              <a:t>გადაცემა ქსელში. </a:t>
            </a:r>
            <a:endParaRPr lang="en-US" dirty="0"/>
          </a:p>
        </p:txBody>
      </p:sp>
      <p:sp>
        <p:nvSpPr>
          <p:cNvPr id="4" name="Rectangle 3"/>
          <p:cNvSpPr/>
          <p:nvPr/>
        </p:nvSpPr>
        <p:spPr>
          <a:xfrm>
            <a:off x="1155192" y="3334986"/>
            <a:ext cx="10034016" cy="1714637"/>
          </a:xfrm>
          <a:prstGeom prst="rect">
            <a:avLst/>
          </a:prstGeom>
        </p:spPr>
        <p:txBody>
          <a:bodyPr wrap="square">
            <a:spAutoFit/>
          </a:bodyPr>
          <a:lstStyle/>
          <a:p>
            <a:pPr>
              <a:lnSpc>
                <a:spcPct val="150000"/>
              </a:lnSpc>
            </a:pPr>
            <a:r>
              <a:rPr lang="ka-GE" dirty="0">
                <a:solidFill>
                  <a:srgbClr val="C00000"/>
                </a:solidFill>
              </a:rPr>
              <a:t>მონაცემთა ნაკადი, რომელიც იგზავნება გამგზავნიდან ადრესატამდე შესაძლებელია დაიყოს ნაწილებად. მილიონი ასეთი ინფორმაციის ნაწილი მოძრაობს ქსელში დროის ერთ ერთეულში. მნიშვნელოვანია, რომ თითოეული მონაცემთა ნაწილი შეიცავდეს იდენტიფიკაციის საკმარისი რაოდენობის ინფორმაციას, რათა მან მიაღწიოს სწორ მისამართს</a:t>
            </a:r>
            <a:r>
              <a:rPr lang="ka-GE" dirty="0"/>
              <a:t>. </a:t>
            </a:r>
            <a:endParaRPr lang="en-US" dirty="0"/>
          </a:p>
        </p:txBody>
      </p:sp>
    </p:spTree>
    <p:extLst>
      <p:ext uri="{BB962C8B-B14F-4D97-AF65-F5344CB8AC3E}">
        <p14:creationId xmlns:p14="http://schemas.microsoft.com/office/powerpoint/2010/main" val="14796656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7437" y="173982"/>
            <a:ext cx="11155679" cy="2818272"/>
          </a:xfrm>
          <a:prstGeom prst="rect">
            <a:avLst/>
          </a:prstGeom>
        </p:spPr>
        <p:txBody>
          <a:bodyPr wrap="square">
            <a:spAutoFit/>
          </a:bodyPr>
          <a:lstStyle/>
          <a:p>
            <a:pPr>
              <a:lnSpc>
                <a:spcPct val="150000"/>
              </a:lnSpc>
            </a:pPr>
            <a:r>
              <a:rPr lang="en-US" sz="2000" dirty="0"/>
              <a:t>OSI </a:t>
            </a:r>
            <a:r>
              <a:rPr lang="ka-GE" sz="2000" dirty="0"/>
              <a:t>მოდელს ხშირად იყენებენ კომპიუტერული ქსელების აგებისას. მისი მთავარი თვისებაა სხვადასხვა დონეების ერთმანეთთან დაკავშირება, რაც ასევე უზრუნველყოფს ერთ დონეზე მომუშავე მწარმოებლის მიერ შემუშავებული აპარატურის სხვა დონეზე მომუშავე აპარატურასთან მუშაობას, თუ ამ აპარტურის ყოველი პროტოკოლი დოკუმენტირებულია და მისი აღწერილობა არსებობს. ეს აღწერილობა </a:t>
            </a:r>
            <a:r>
              <a:rPr lang="en-US" sz="2000" dirty="0"/>
              <a:t>TCP/IP-</a:t>
            </a:r>
            <a:r>
              <a:rPr lang="ka-GE" sz="2000" dirty="0"/>
              <a:t>ზე მომუშავე საზოგადოებისთვის ჩვეულებრივ ცნობილია როგორც </a:t>
            </a:r>
            <a:r>
              <a:rPr lang="en-US" sz="2000" dirty="0"/>
              <a:t>RFC-</a:t>
            </a:r>
            <a:r>
              <a:rPr lang="ka-GE" sz="2000" dirty="0"/>
              <a:t>ს დოკუმენტაცია (</a:t>
            </a:r>
            <a:r>
              <a:rPr lang="en-US" sz="2000" dirty="0"/>
              <a:t>Request for Comments).</a:t>
            </a:r>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8485" y="2992254"/>
            <a:ext cx="6275648" cy="4111632"/>
          </a:xfrm>
          <a:prstGeom prst="rect">
            <a:avLst/>
          </a:prstGeom>
        </p:spPr>
      </p:pic>
    </p:spTree>
    <p:extLst>
      <p:ext uri="{BB962C8B-B14F-4D97-AF65-F5344CB8AC3E}">
        <p14:creationId xmlns:p14="http://schemas.microsoft.com/office/powerpoint/2010/main" val="17781775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Clipping"/>
          <p:cNvPicPr>
            <a:picLocks noChangeAspect="1"/>
          </p:cNvPicPr>
          <p:nvPr/>
        </p:nvPicPr>
        <p:blipFill rotWithShape="1">
          <a:blip r:embed="rId2">
            <a:extLst>
              <a:ext uri="{28A0092B-C50C-407E-A947-70E740481C1C}">
                <a14:useLocalDpi xmlns:a14="http://schemas.microsoft.com/office/drawing/2010/main" val="0"/>
              </a:ext>
            </a:extLst>
          </a:blip>
          <a:srcRect t="1636" r="1119" b="7437"/>
          <a:stretch/>
        </p:blipFill>
        <p:spPr>
          <a:xfrm>
            <a:off x="1329897" y="1150374"/>
            <a:ext cx="9126709" cy="4881716"/>
          </a:xfrm>
          <a:prstGeom prst="rect">
            <a:avLst/>
          </a:prstGeom>
        </p:spPr>
      </p:pic>
    </p:spTree>
    <p:extLst>
      <p:ext uri="{BB962C8B-B14F-4D97-AF65-F5344CB8AC3E}">
        <p14:creationId xmlns:p14="http://schemas.microsoft.com/office/powerpoint/2010/main" val="21085279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Clipping">
            <a:extLst>
              <a:ext uri="{FF2B5EF4-FFF2-40B4-BE49-F238E27FC236}">
                <a16:creationId xmlns:a16="http://schemas.microsoft.com/office/drawing/2014/main" id="{DAB53430-BAD5-41DF-810F-33AD6C7E09C4}"/>
              </a:ext>
            </a:extLst>
          </p:cNvPr>
          <p:cNvPicPr>
            <a:picLocks noChangeAspect="1"/>
          </p:cNvPicPr>
          <p:nvPr/>
        </p:nvPicPr>
        <p:blipFill rotWithShape="1">
          <a:blip r:embed="rId2">
            <a:extLst>
              <a:ext uri="{28A0092B-C50C-407E-A947-70E740481C1C}">
                <a14:useLocalDpi xmlns:a14="http://schemas.microsoft.com/office/drawing/2010/main" val="0"/>
              </a:ext>
            </a:extLst>
          </a:blip>
          <a:srcRect r="1955" b="2487"/>
          <a:stretch/>
        </p:blipFill>
        <p:spPr>
          <a:xfrm>
            <a:off x="796414" y="247605"/>
            <a:ext cx="10353368" cy="6362789"/>
          </a:xfrm>
          <a:prstGeom prst="rect">
            <a:avLst/>
          </a:prstGeom>
        </p:spPr>
      </p:pic>
    </p:spTree>
    <p:extLst>
      <p:ext uri="{BB962C8B-B14F-4D97-AF65-F5344CB8AC3E}">
        <p14:creationId xmlns:p14="http://schemas.microsoft.com/office/powerpoint/2010/main" val="17332421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58B3C09-FBF9-4793-8E04-245B71A567DD}"/>
              </a:ext>
            </a:extLst>
          </p:cNvPr>
          <p:cNvSpPr txBox="1"/>
          <p:nvPr/>
        </p:nvSpPr>
        <p:spPr>
          <a:xfrm>
            <a:off x="1578077" y="368710"/>
            <a:ext cx="8273847" cy="369332"/>
          </a:xfrm>
          <a:prstGeom prst="rect">
            <a:avLst/>
          </a:prstGeom>
          <a:noFill/>
        </p:spPr>
        <p:txBody>
          <a:bodyPr wrap="square" rtlCol="0">
            <a:spAutoFit/>
          </a:bodyPr>
          <a:lstStyle/>
          <a:p>
            <a:r>
              <a:rPr lang="en-US" b="1" dirty="0" err="1">
                <a:solidFill>
                  <a:srgbClr val="C00000"/>
                </a:solidFill>
              </a:rPr>
              <a:t>OIS</a:t>
            </a:r>
            <a:r>
              <a:rPr lang="en-US" b="1" dirty="0">
                <a:solidFill>
                  <a:srgbClr val="C00000"/>
                </a:solidFill>
              </a:rPr>
              <a:t> </a:t>
            </a:r>
            <a:r>
              <a:rPr lang="ka-GE" b="1" dirty="0">
                <a:solidFill>
                  <a:srgbClr val="C00000"/>
                </a:solidFill>
              </a:rPr>
              <a:t>მოდელი იყოფა ორ ძირითად ნაწილად პროგრამული და ქსელური დონე</a:t>
            </a:r>
          </a:p>
        </p:txBody>
      </p:sp>
      <p:grpSp>
        <p:nvGrpSpPr>
          <p:cNvPr id="19" name="Group 18">
            <a:extLst>
              <a:ext uri="{FF2B5EF4-FFF2-40B4-BE49-F238E27FC236}">
                <a16:creationId xmlns:a16="http://schemas.microsoft.com/office/drawing/2014/main" id="{D5206F16-29DB-41D8-82E8-5C56607613A1}"/>
              </a:ext>
            </a:extLst>
          </p:cNvPr>
          <p:cNvGrpSpPr/>
          <p:nvPr/>
        </p:nvGrpSpPr>
        <p:grpSpPr>
          <a:xfrm>
            <a:off x="3188109" y="738042"/>
            <a:ext cx="7165258" cy="6453991"/>
            <a:chOff x="3188109" y="738042"/>
            <a:chExt cx="7165258" cy="6453991"/>
          </a:xfrm>
        </p:grpSpPr>
        <p:pic>
          <p:nvPicPr>
            <p:cNvPr id="6" name="Picture 5">
              <a:extLst>
                <a:ext uri="{FF2B5EF4-FFF2-40B4-BE49-F238E27FC236}">
                  <a16:creationId xmlns:a16="http://schemas.microsoft.com/office/drawing/2014/main" id="{2992A81A-73E7-4E5C-8832-6B962E2B374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188109" y="738042"/>
              <a:ext cx="3935361" cy="6453991"/>
            </a:xfrm>
            <a:prstGeom prst="rect">
              <a:avLst/>
            </a:prstGeom>
          </p:spPr>
        </p:pic>
        <p:sp>
          <p:nvSpPr>
            <p:cNvPr id="7" name="Right Brace 6">
              <a:extLst>
                <a:ext uri="{FF2B5EF4-FFF2-40B4-BE49-F238E27FC236}">
                  <a16:creationId xmlns:a16="http://schemas.microsoft.com/office/drawing/2014/main" id="{65A52E0C-2114-455A-A697-731335696B54}"/>
                </a:ext>
              </a:extLst>
            </p:cNvPr>
            <p:cNvSpPr/>
            <p:nvPr/>
          </p:nvSpPr>
          <p:spPr>
            <a:xfrm>
              <a:off x="6555656" y="1376696"/>
              <a:ext cx="870155" cy="2035277"/>
            </a:xfrm>
            <a:prstGeom prst="rightBrace">
              <a:avLst>
                <a:gd name="adj1" fmla="val 45621"/>
                <a:gd name="adj2" fmla="val 50000"/>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ka-GE"/>
            </a:p>
          </p:txBody>
        </p:sp>
        <p:sp>
          <p:nvSpPr>
            <p:cNvPr id="8" name="Right Brace 7">
              <a:extLst>
                <a:ext uri="{FF2B5EF4-FFF2-40B4-BE49-F238E27FC236}">
                  <a16:creationId xmlns:a16="http://schemas.microsoft.com/office/drawing/2014/main" id="{5CABF549-910A-4545-9DFC-5193F9D34721}"/>
                </a:ext>
              </a:extLst>
            </p:cNvPr>
            <p:cNvSpPr/>
            <p:nvPr/>
          </p:nvSpPr>
          <p:spPr>
            <a:xfrm>
              <a:off x="6555656" y="3647947"/>
              <a:ext cx="870155" cy="2472011"/>
            </a:xfrm>
            <a:prstGeom prst="rightBrace">
              <a:avLst>
                <a:gd name="adj1" fmla="val 45621"/>
                <a:gd name="adj2" fmla="val 50000"/>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ka-GE"/>
            </a:p>
          </p:txBody>
        </p:sp>
        <p:sp>
          <p:nvSpPr>
            <p:cNvPr id="9" name="TextBox 8">
              <a:extLst>
                <a:ext uri="{FF2B5EF4-FFF2-40B4-BE49-F238E27FC236}">
                  <a16:creationId xmlns:a16="http://schemas.microsoft.com/office/drawing/2014/main" id="{51B64AE3-E571-4DF0-94F9-A8121C122B4C}"/>
                </a:ext>
              </a:extLst>
            </p:cNvPr>
            <p:cNvSpPr txBox="1"/>
            <p:nvPr/>
          </p:nvSpPr>
          <p:spPr>
            <a:xfrm>
              <a:off x="4114797" y="1450172"/>
              <a:ext cx="314510" cy="400110"/>
            </a:xfrm>
            <a:prstGeom prst="rect">
              <a:avLst/>
            </a:prstGeom>
            <a:noFill/>
          </p:spPr>
          <p:txBody>
            <a:bodyPr wrap="none" rtlCol="0">
              <a:spAutoFit/>
            </a:bodyPr>
            <a:lstStyle/>
            <a:p>
              <a:r>
                <a:rPr lang="ru-RU" sz="2000" b="1" dirty="0"/>
                <a:t>7</a:t>
              </a:r>
              <a:endParaRPr lang="ka-GE" sz="2000" b="1" dirty="0"/>
            </a:p>
          </p:txBody>
        </p:sp>
        <p:sp>
          <p:nvSpPr>
            <p:cNvPr id="10" name="TextBox 9">
              <a:extLst>
                <a:ext uri="{FF2B5EF4-FFF2-40B4-BE49-F238E27FC236}">
                  <a16:creationId xmlns:a16="http://schemas.microsoft.com/office/drawing/2014/main" id="{8D533C82-AFBC-4097-AA59-E86B7513F929}"/>
                </a:ext>
              </a:extLst>
            </p:cNvPr>
            <p:cNvSpPr txBox="1"/>
            <p:nvPr/>
          </p:nvSpPr>
          <p:spPr>
            <a:xfrm>
              <a:off x="4114800" y="2194279"/>
              <a:ext cx="314510" cy="400110"/>
            </a:xfrm>
            <a:prstGeom prst="rect">
              <a:avLst/>
            </a:prstGeom>
            <a:noFill/>
          </p:spPr>
          <p:txBody>
            <a:bodyPr wrap="none" rtlCol="0">
              <a:spAutoFit/>
            </a:bodyPr>
            <a:lstStyle/>
            <a:p>
              <a:r>
                <a:rPr lang="ru-RU" sz="2000" b="1" dirty="0"/>
                <a:t>6</a:t>
              </a:r>
              <a:endParaRPr lang="ka-GE" sz="2000" b="1" dirty="0"/>
            </a:p>
          </p:txBody>
        </p:sp>
        <p:sp>
          <p:nvSpPr>
            <p:cNvPr id="11" name="TextBox 10">
              <a:extLst>
                <a:ext uri="{FF2B5EF4-FFF2-40B4-BE49-F238E27FC236}">
                  <a16:creationId xmlns:a16="http://schemas.microsoft.com/office/drawing/2014/main" id="{1DF0ABD5-58C9-48EA-BB7F-BC4345D05C5F}"/>
                </a:ext>
              </a:extLst>
            </p:cNvPr>
            <p:cNvSpPr txBox="1"/>
            <p:nvPr/>
          </p:nvSpPr>
          <p:spPr>
            <a:xfrm>
              <a:off x="4114800" y="2811807"/>
              <a:ext cx="314510" cy="400110"/>
            </a:xfrm>
            <a:prstGeom prst="rect">
              <a:avLst/>
            </a:prstGeom>
            <a:noFill/>
          </p:spPr>
          <p:txBody>
            <a:bodyPr wrap="none" rtlCol="0">
              <a:spAutoFit/>
            </a:bodyPr>
            <a:lstStyle/>
            <a:p>
              <a:r>
                <a:rPr lang="ru-RU" sz="2000" b="1" dirty="0"/>
                <a:t>5</a:t>
              </a:r>
              <a:endParaRPr lang="ka-GE" sz="2000" b="1" dirty="0"/>
            </a:p>
          </p:txBody>
        </p:sp>
        <p:sp>
          <p:nvSpPr>
            <p:cNvPr id="12" name="TextBox 11">
              <a:extLst>
                <a:ext uri="{FF2B5EF4-FFF2-40B4-BE49-F238E27FC236}">
                  <a16:creationId xmlns:a16="http://schemas.microsoft.com/office/drawing/2014/main" id="{72B1E5DC-EF7A-47FC-97DB-3ED1EB053B64}"/>
                </a:ext>
              </a:extLst>
            </p:cNvPr>
            <p:cNvSpPr txBox="1"/>
            <p:nvPr/>
          </p:nvSpPr>
          <p:spPr>
            <a:xfrm>
              <a:off x="4114800" y="3628104"/>
              <a:ext cx="314510" cy="400110"/>
            </a:xfrm>
            <a:prstGeom prst="rect">
              <a:avLst/>
            </a:prstGeom>
            <a:noFill/>
          </p:spPr>
          <p:txBody>
            <a:bodyPr wrap="square" rtlCol="0">
              <a:spAutoFit/>
            </a:bodyPr>
            <a:lstStyle/>
            <a:p>
              <a:r>
                <a:rPr lang="ru-RU" sz="2000" b="1" dirty="0"/>
                <a:t>4</a:t>
              </a:r>
              <a:endParaRPr lang="ka-GE" sz="2000" b="1" dirty="0"/>
            </a:p>
          </p:txBody>
        </p:sp>
        <p:sp>
          <p:nvSpPr>
            <p:cNvPr id="13" name="TextBox 12">
              <a:extLst>
                <a:ext uri="{FF2B5EF4-FFF2-40B4-BE49-F238E27FC236}">
                  <a16:creationId xmlns:a16="http://schemas.microsoft.com/office/drawing/2014/main" id="{17027C54-B4DB-41A8-9727-669C7DAE831E}"/>
                </a:ext>
              </a:extLst>
            </p:cNvPr>
            <p:cNvSpPr txBox="1"/>
            <p:nvPr/>
          </p:nvSpPr>
          <p:spPr>
            <a:xfrm>
              <a:off x="4114800" y="4384702"/>
              <a:ext cx="314510" cy="400110"/>
            </a:xfrm>
            <a:prstGeom prst="rect">
              <a:avLst/>
            </a:prstGeom>
            <a:noFill/>
          </p:spPr>
          <p:txBody>
            <a:bodyPr wrap="square" rtlCol="0">
              <a:spAutoFit/>
            </a:bodyPr>
            <a:lstStyle/>
            <a:p>
              <a:r>
                <a:rPr lang="ru-RU" sz="2000" b="1" dirty="0"/>
                <a:t>3</a:t>
              </a:r>
              <a:endParaRPr lang="ka-GE" sz="2000" b="1" dirty="0"/>
            </a:p>
          </p:txBody>
        </p:sp>
        <p:sp>
          <p:nvSpPr>
            <p:cNvPr id="14" name="TextBox 13">
              <a:extLst>
                <a:ext uri="{FF2B5EF4-FFF2-40B4-BE49-F238E27FC236}">
                  <a16:creationId xmlns:a16="http://schemas.microsoft.com/office/drawing/2014/main" id="{880CA09C-95FD-4389-90A5-A207769728CF}"/>
                </a:ext>
              </a:extLst>
            </p:cNvPr>
            <p:cNvSpPr txBox="1"/>
            <p:nvPr/>
          </p:nvSpPr>
          <p:spPr>
            <a:xfrm>
              <a:off x="4114800" y="5911846"/>
              <a:ext cx="314510" cy="400110"/>
            </a:xfrm>
            <a:prstGeom prst="rect">
              <a:avLst/>
            </a:prstGeom>
            <a:noFill/>
          </p:spPr>
          <p:txBody>
            <a:bodyPr wrap="square" rtlCol="0">
              <a:spAutoFit/>
            </a:bodyPr>
            <a:lstStyle/>
            <a:p>
              <a:r>
                <a:rPr lang="ru-RU" sz="2000" b="1" dirty="0"/>
                <a:t>1</a:t>
              </a:r>
              <a:endParaRPr lang="ka-GE" sz="2000" b="1" dirty="0"/>
            </a:p>
          </p:txBody>
        </p:sp>
        <p:sp>
          <p:nvSpPr>
            <p:cNvPr id="15" name="TextBox 14">
              <a:extLst>
                <a:ext uri="{FF2B5EF4-FFF2-40B4-BE49-F238E27FC236}">
                  <a16:creationId xmlns:a16="http://schemas.microsoft.com/office/drawing/2014/main" id="{3594AB5E-D904-4BB9-AB8C-C868C269C263}"/>
                </a:ext>
              </a:extLst>
            </p:cNvPr>
            <p:cNvSpPr txBox="1"/>
            <p:nvPr/>
          </p:nvSpPr>
          <p:spPr>
            <a:xfrm>
              <a:off x="4114797" y="5167739"/>
              <a:ext cx="314510" cy="400110"/>
            </a:xfrm>
            <a:prstGeom prst="rect">
              <a:avLst/>
            </a:prstGeom>
            <a:noFill/>
          </p:spPr>
          <p:txBody>
            <a:bodyPr wrap="square" rtlCol="0">
              <a:spAutoFit/>
            </a:bodyPr>
            <a:lstStyle/>
            <a:p>
              <a:r>
                <a:rPr lang="ru-RU" sz="2000" b="1" dirty="0"/>
                <a:t>2</a:t>
              </a:r>
              <a:endParaRPr lang="ka-GE" sz="2000" b="1" dirty="0"/>
            </a:p>
          </p:txBody>
        </p:sp>
        <p:sp>
          <p:nvSpPr>
            <p:cNvPr id="16" name="TextBox 15">
              <a:extLst>
                <a:ext uri="{FF2B5EF4-FFF2-40B4-BE49-F238E27FC236}">
                  <a16:creationId xmlns:a16="http://schemas.microsoft.com/office/drawing/2014/main" id="{5495FB8B-3095-4ECB-956E-CA222CB5D2AF}"/>
                </a:ext>
              </a:extLst>
            </p:cNvPr>
            <p:cNvSpPr txBox="1"/>
            <p:nvPr/>
          </p:nvSpPr>
          <p:spPr>
            <a:xfrm>
              <a:off x="7669161" y="2194279"/>
              <a:ext cx="2551471" cy="369332"/>
            </a:xfrm>
            <a:prstGeom prst="rect">
              <a:avLst/>
            </a:prstGeom>
            <a:noFill/>
          </p:spPr>
          <p:txBody>
            <a:bodyPr wrap="square" rtlCol="0">
              <a:spAutoFit/>
            </a:bodyPr>
            <a:lstStyle/>
            <a:p>
              <a:r>
                <a:rPr lang="ka-GE" dirty="0"/>
                <a:t>პროგრამული დონე</a:t>
              </a:r>
            </a:p>
          </p:txBody>
        </p:sp>
        <p:sp>
          <p:nvSpPr>
            <p:cNvPr id="17" name="TextBox 16">
              <a:extLst>
                <a:ext uri="{FF2B5EF4-FFF2-40B4-BE49-F238E27FC236}">
                  <a16:creationId xmlns:a16="http://schemas.microsoft.com/office/drawing/2014/main" id="{8D71FCC7-90B3-48D9-AE20-250EF12B827D}"/>
                </a:ext>
              </a:extLst>
            </p:cNvPr>
            <p:cNvSpPr txBox="1"/>
            <p:nvPr/>
          </p:nvSpPr>
          <p:spPr>
            <a:xfrm>
              <a:off x="7801896" y="4699286"/>
              <a:ext cx="2551471" cy="369332"/>
            </a:xfrm>
            <a:prstGeom prst="rect">
              <a:avLst/>
            </a:prstGeom>
            <a:noFill/>
          </p:spPr>
          <p:txBody>
            <a:bodyPr wrap="square" rtlCol="0">
              <a:spAutoFit/>
            </a:bodyPr>
            <a:lstStyle/>
            <a:p>
              <a:r>
                <a:rPr lang="ka-GE" dirty="0"/>
                <a:t>ქსელური დონე</a:t>
              </a:r>
            </a:p>
          </p:txBody>
        </p:sp>
      </p:grpSp>
    </p:spTree>
    <p:extLst>
      <p:ext uri="{BB962C8B-B14F-4D97-AF65-F5344CB8AC3E}">
        <p14:creationId xmlns:p14="http://schemas.microsoft.com/office/powerpoint/2010/main" val="10524030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17815A-3C6D-4CF8-B6AA-98EB4C295272}"/>
              </a:ext>
            </a:extLst>
          </p:cNvPr>
          <p:cNvSpPr txBox="1"/>
          <p:nvPr/>
        </p:nvSpPr>
        <p:spPr>
          <a:xfrm>
            <a:off x="4734232" y="309715"/>
            <a:ext cx="3775587" cy="461665"/>
          </a:xfrm>
          <a:prstGeom prst="rect">
            <a:avLst/>
          </a:prstGeom>
          <a:noFill/>
        </p:spPr>
        <p:txBody>
          <a:bodyPr wrap="square" rtlCol="0">
            <a:spAutoFit/>
          </a:bodyPr>
          <a:lstStyle/>
          <a:p>
            <a:r>
              <a:rPr lang="ka-GE" sz="2400" b="1" dirty="0">
                <a:solidFill>
                  <a:srgbClr val="C00000"/>
                </a:solidFill>
              </a:rPr>
              <a:t>ქსელური დონეები</a:t>
            </a:r>
          </a:p>
        </p:txBody>
      </p:sp>
      <p:pic>
        <p:nvPicPr>
          <p:cNvPr id="5" name="Picture 4">
            <a:extLst>
              <a:ext uri="{FF2B5EF4-FFF2-40B4-BE49-F238E27FC236}">
                <a16:creationId xmlns:a16="http://schemas.microsoft.com/office/drawing/2014/main" id="{166840FA-6672-44B1-9871-10666ED951BD}"/>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49318" r="49844"/>
          <a:stretch/>
        </p:blipFill>
        <p:spPr>
          <a:xfrm>
            <a:off x="0" y="1607577"/>
            <a:ext cx="5383462" cy="5439920"/>
          </a:xfrm>
          <a:prstGeom prst="rect">
            <a:avLst/>
          </a:prstGeom>
        </p:spPr>
      </p:pic>
      <p:sp>
        <p:nvSpPr>
          <p:cNvPr id="7" name="TextBox 6">
            <a:extLst>
              <a:ext uri="{FF2B5EF4-FFF2-40B4-BE49-F238E27FC236}">
                <a16:creationId xmlns:a16="http://schemas.microsoft.com/office/drawing/2014/main" id="{87A7076D-9C49-4579-B217-ECF05D62E095}"/>
              </a:ext>
            </a:extLst>
          </p:cNvPr>
          <p:cNvSpPr txBox="1"/>
          <p:nvPr/>
        </p:nvSpPr>
        <p:spPr>
          <a:xfrm>
            <a:off x="1917290" y="958646"/>
            <a:ext cx="8981767" cy="369332"/>
          </a:xfrm>
          <a:prstGeom prst="rect">
            <a:avLst/>
          </a:prstGeom>
          <a:noFill/>
        </p:spPr>
        <p:txBody>
          <a:bodyPr wrap="square" rtlCol="0">
            <a:spAutoFit/>
          </a:bodyPr>
          <a:lstStyle/>
          <a:p>
            <a:r>
              <a:rPr lang="en-US" dirty="0" err="1"/>
              <a:t>OSI</a:t>
            </a:r>
            <a:r>
              <a:rPr lang="en-US" dirty="0"/>
              <a:t> </a:t>
            </a:r>
            <a:r>
              <a:rPr lang="ka-GE" dirty="0"/>
              <a:t>მოდელის თითოეულ დონეზე მუშაობს შესაბამისი მოწყობილობები</a:t>
            </a:r>
          </a:p>
        </p:txBody>
      </p:sp>
      <p:pic>
        <p:nvPicPr>
          <p:cNvPr id="9" name="Picture 8">
            <a:extLst>
              <a:ext uri="{FF2B5EF4-FFF2-40B4-BE49-F238E27FC236}">
                <a16:creationId xmlns:a16="http://schemas.microsoft.com/office/drawing/2014/main" id="{B2A0E005-9D41-4136-872F-859866D3DE3C}"/>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726212" y="3212046"/>
            <a:ext cx="2028166" cy="1115491"/>
          </a:xfrm>
          <a:prstGeom prst="rect">
            <a:avLst/>
          </a:prstGeom>
        </p:spPr>
      </p:pic>
      <p:pic>
        <p:nvPicPr>
          <p:cNvPr id="11" name="Picture 10">
            <a:extLst>
              <a:ext uri="{FF2B5EF4-FFF2-40B4-BE49-F238E27FC236}">
                <a16:creationId xmlns:a16="http://schemas.microsoft.com/office/drawing/2014/main" id="{072F2A6A-65F7-41F2-9D79-0E211E312F85}"/>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7726212" y="4194801"/>
            <a:ext cx="2232398" cy="1396993"/>
          </a:xfrm>
          <a:prstGeom prst="rect">
            <a:avLst/>
          </a:prstGeom>
        </p:spPr>
      </p:pic>
      <p:sp>
        <p:nvSpPr>
          <p:cNvPr id="14" name="Arrow: Left 13">
            <a:extLst>
              <a:ext uri="{FF2B5EF4-FFF2-40B4-BE49-F238E27FC236}">
                <a16:creationId xmlns:a16="http://schemas.microsoft.com/office/drawing/2014/main" id="{7F8279F3-1871-4D30-9D6F-0B598755396C}"/>
              </a:ext>
            </a:extLst>
          </p:cNvPr>
          <p:cNvSpPr/>
          <p:nvPr/>
        </p:nvSpPr>
        <p:spPr>
          <a:xfrm>
            <a:off x="5721553" y="3358323"/>
            <a:ext cx="1666568" cy="5973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a-GE"/>
          </a:p>
        </p:txBody>
      </p:sp>
      <p:sp>
        <p:nvSpPr>
          <p:cNvPr id="15" name="Arrow: Left 14">
            <a:extLst>
              <a:ext uri="{FF2B5EF4-FFF2-40B4-BE49-F238E27FC236}">
                <a16:creationId xmlns:a16="http://schemas.microsoft.com/office/drawing/2014/main" id="{B611C0FD-DD77-4D5C-9144-C08CA9F996E7}"/>
              </a:ext>
            </a:extLst>
          </p:cNvPr>
          <p:cNvSpPr/>
          <p:nvPr/>
        </p:nvSpPr>
        <p:spPr>
          <a:xfrm>
            <a:off x="5721553" y="4594643"/>
            <a:ext cx="1666568" cy="5973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a-GE"/>
          </a:p>
        </p:txBody>
      </p:sp>
    </p:spTree>
    <p:extLst>
      <p:ext uri="{BB962C8B-B14F-4D97-AF65-F5344CB8AC3E}">
        <p14:creationId xmlns:p14="http://schemas.microsoft.com/office/powerpoint/2010/main" val="1587791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400B4-24BC-4C98-88A4-85B96E55D130}"/>
              </a:ext>
            </a:extLst>
          </p:cNvPr>
          <p:cNvSpPr>
            <a:spLocks noGrp="1"/>
          </p:cNvSpPr>
          <p:nvPr>
            <p:ph type="title"/>
          </p:nvPr>
        </p:nvSpPr>
        <p:spPr>
          <a:xfrm>
            <a:off x="838200" y="365125"/>
            <a:ext cx="10515600" cy="843961"/>
          </a:xfrm>
        </p:spPr>
        <p:txBody>
          <a:bodyPr>
            <a:normAutofit fontScale="90000"/>
          </a:bodyPr>
          <a:lstStyle/>
          <a:p>
            <a:pPr algn="ctr"/>
            <a:r>
              <a:rPr lang="ka-GE" sz="2800" b="1" dirty="0"/>
              <a:t>ქსელის გამოყენება</a:t>
            </a:r>
            <a:br>
              <a:rPr lang="ka-GE" dirty="0"/>
            </a:br>
            <a:endParaRPr lang="ka-GE" dirty="0"/>
          </a:p>
        </p:txBody>
      </p:sp>
      <p:sp>
        <p:nvSpPr>
          <p:cNvPr id="3" name="Content Placeholder 2">
            <a:extLst>
              <a:ext uri="{FF2B5EF4-FFF2-40B4-BE49-F238E27FC236}">
                <a16:creationId xmlns:a16="http://schemas.microsoft.com/office/drawing/2014/main" id="{BE320484-FA41-40CA-B663-EF5D0BC65039}"/>
              </a:ext>
            </a:extLst>
          </p:cNvPr>
          <p:cNvSpPr>
            <a:spLocks noGrp="1"/>
          </p:cNvSpPr>
          <p:nvPr>
            <p:ph idx="1"/>
          </p:nvPr>
        </p:nvSpPr>
        <p:spPr>
          <a:xfrm>
            <a:off x="280219" y="1209086"/>
            <a:ext cx="11326762" cy="5117972"/>
          </a:xfrm>
        </p:spPr>
        <p:txBody>
          <a:bodyPr>
            <a:normAutofit fontScale="85000" lnSpcReduction="10000"/>
          </a:bodyPr>
          <a:lstStyle/>
          <a:p>
            <a:pPr marL="0" indent="0">
              <a:lnSpc>
                <a:spcPct val="150000"/>
              </a:lnSpc>
              <a:buNone/>
            </a:pPr>
            <a:r>
              <a:rPr lang="ka-GE" sz="2000" dirty="0"/>
              <a:t>ქსელები გამოიყენება </a:t>
            </a:r>
          </a:p>
          <a:p>
            <a:pPr marL="0" indent="0">
              <a:lnSpc>
                <a:spcPct val="150000"/>
              </a:lnSpc>
              <a:buNone/>
            </a:pPr>
            <a:r>
              <a:rPr lang="ka-GE" sz="2000" b="1" dirty="0">
                <a:solidFill>
                  <a:srgbClr val="C00000"/>
                </a:solidFill>
              </a:rPr>
              <a:t>ინფორმაციის მიღებისა და გადაცემისთვის</a:t>
            </a:r>
            <a:r>
              <a:rPr lang="ka-GE" sz="2000" dirty="0"/>
              <a:t>: ჩვენ ვიყენებთ ქსელებს ისეთი აპლიკაციებისთვის, როგორიცაა ელექტრონული ფოსტა ან გარკვეული ვებსაიტების დასაკავშირებლად.</a:t>
            </a:r>
          </a:p>
          <a:p>
            <a:pPr marL="0" indent="0">
              <a:lnSpc>
                <a:spcPct val="150000"/>
              </a:lnSpc>
              <a:buNone/>
            </a:pPr>
            <a:r>
              <a:rPr lang="ka-GE" sz="2000" b="1" dirty="0">
                <a:solidFill>
                  <a:srgbClr val="C00000"/>
                </a:solidFill>
              </a:rPr>
              <a:t>ფაილების გაზიარება</a:t>
            </a:r>
            <a:r>
              <a:rPr lang="ka-GE" sz="2000" dirty="0"/>
              <a:t>: ჩვენ გვჭირდება ქსელი, რათა მომხმარებლებმა შეძლონ საზიარო ქსელის დისკზე წვდომა დოკუმენტებით, სურათებით და/ან სხვა ფაილებით.</a:t>
            </a:r>
          </a:p>
          <a:p>
            <a:pPr marL="0" indent="0">
              <a:lnSpc>
                <a:spcPct val="150000"/>
              </a:lnSpc>
              <a:buNone/>
            </a:pPr>
            <a:r>
              <a:rPr lang="ka-GE" sz="2000" b="1" dirty="0">
                <a:solidFill>
                  <a:srgbClr val="C00000"/>
                </a:solidFill>
              </a:rPr>
              <a:t>რესურსების გაზიარება</a:t>
            </a:r>
            <a:r>
              <a:rPr lang="ka-GE" sz="2000" dirty="0"/>
              <a:t>: ჩვენ შეგვიძლია დავაკავშიროთ მაგალითად, პრინტერი ქსელში, რომელსაც იყენებს მრავალი მომხმარებელი. არ არის საჭირო პრინტერის პირდაპირ დაკავშირება თითოეულ კომპიუტერთან.</a:t>
            </a:r>
          </a:p>
          <a:p>
            <a:pPr marL="0" indent="0">
              <a:lnSpc>
                <a:spcPct val="150000"/>
              </a:lnSpc>
              <a:buNone/>
            </a:pPr>
            <a:r>
              <a:rPr lang="ka-GE" sz="2000" b="1" dirty="0">
                <a:solidFill>
                  <a:srgbClr val="C00000"/>
                </a:solidFill>
              </a:rPr>
              <a:t>აპლიკაციის გაზიარება: </a:t>
            </a:r>
            <a:r>
              <a:rPr lang="ka-GE" sz="2000" dirty="0"/>
              <a:t>შესაძლოა გვყავდეს მომხმარებლები, რომლებსაც იგივე აპლიკაციაზე წვდომა სჭირდებათ. მაგალითად, ფინანსური განყოფილება ხუთი მომხმარებლისგან, რომლებსაც სჭირდებათ წვდომა იმავე ბუღალტრულ პროგრამაზე.</a:t>
            </a:r>
          </a:p>
          <a:p>
            <a:pPr marL="0" indent="0">
              <a:lnSpc>
                <a:spcPct val="150000"/>
              </a:lnSpc>
              <a:buNone/>
            </a:pPr>
            <a:r>
              <a:rPr lang="ka-GE" sz="2000" dirty="0"/>
              <a:t>ქსელი შეიძლება იყოს პატარა, როცა ორი კომპიუტერი, პირდაპირ არის დაკავშირებული ერთმანეთთან ან დიდი, როგორც ინტერნეტი მილიონობით მოწყობილობით.</a:t>
            </a:r>
          </a:p>
        </p:txBody>
      </p:sp>
    </p:spTree>
    <p:extLst>
      <p:ext uri="{BB962C8B-B14F-4D97-AF65-F5344CB8AC3E}">
        <p14:creationId xmlns:p14="http://schemas.microsoft.com/office/powerpoint/2010/main" val="12210360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ven layers of OSI model">
            <a:extLst>
              <a:ext uri="{FF2B5EF4-FFF2-40B4-BE49-F238E27FC236}">
                <a16:creationId xmlns:a16="http://schemas.microsoft.com/office/drawing/2014/main" id="{66BF26E3-04E9-4A3F-BA4D-189F41B35E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24150" y="0"/>
            <a:ext cx="67437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85163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F8BD63-B3CF-4A32-8823-CBF4744747F5}"/>
              </a:ext>
            </a:extLst>
          </p:cNvPr>
          <p:cNvSpPr txBox="1"/>
          <p:nvPr/>
        </p:nvSpPr>
        <p:spPr>
          <a:xfrm>
            <a:off x="3404419" y="471948"/>
            <a:ext cx="5383162" cy="400110"/>
          </a:xfrm>
          <a:prstGeom prst="rect">
            <a:avLst/>
          </a:prstGeom>
          <a:noFill/>
        </p:spPr>
        <p:txBody>
          <a:bodyPr wrap="square" rtlCol="0">
            <a:spAutoFit/>
          </a:bodyPr>
          <a:lstStyle/>
          <a:p>
            <a:pPr algn="ctr"/>
            <a:r>
              <a:rPr lang="ka-GE" sz="2000" b="1" dirty="0">
                <a:solidFill>
                  <a:srgbClr val="C00000"/>
                </a:solidFill>
              </a:rPr>
              <a:t>ფიზიკური დონე</a:t>
            </a:r>
          </a:p>
        </p:txBody>
      </p:sp>
      <p:sp>
        <p:nvSpPr>
          <p:cNvPr id="3" name="Rectangle 2">
            <a:extLst>
              <a:ext uri="{FF2B5EF4-FFF2-40B4-BE49-F238E27FC236}">
                <a16:creationId xmlns:a16="http://schemas.microsoft.com/office/drawing/2014/main" id="{0A6D0165-D88F-45BE-A352-B72A8092E3AC}"/>
              </a:ext>
            </a:extLst>
          </p:cNvPr>
          <p:cNvSpPr/>
          <p:nvPr/>
        </p:nvSpPr>
        <p:spPr>
          <a:xfrm>
            <a:off x="894735" y="1074530"/>
            <a:ext cx="10918722" cy="369332"/>
          </a:xfrm>
          <a:prstGeom prst="rect">
            <a:avLst/>
          </a:prstGeom>
        </p:spPr>
        <p:txBody>
          <a:bodyPr wrap="square">
            <a:spAutoFit/>
          </a:bodyPr>
          <a:lstStyle/>
          <a:p>
            <a:r>
              <a:rPr lang="ka-GE" dirty="0"/>
              <a:t>ფიზიკური დონე მართავს ინფორმაციის გადაცემას გარემოში</a:t>
            </a:r>
            <a:r>
              <a:rPr lang="en-US" dirty="0"/>
              <a:t> </a:t>
            </a:r>
            <a:r>
              <a:rPr lang="ka-GE" dirty="0"/>
              <a:t>ბიტებად.</a:t>
            </a:r>
          </a:p>
        </p:txBody>
      </p:sp>
      <p:sp>
        <p:nvSpPr>
          <p:cNvPr id="4" name="Rectangle 3">
            <a:extLst>
              <a:ext uri="{FF2B5EF4-FFF2-40B4-BE49-F238E27FC236}">
                <a16:creationId xmlns:a16="http://schemas.microsoft.com/office/drawing/2014/main" id="{0BD2E87A-B3BB-479C-A57F-9210F3D09224}"/>
              </a:ext>
            </a:extLst>
          </p:cNvPr>
          <p:cNvSpPr/>
          <p:nvPr/>
        </p:nvSpPr>
        <p:spPr>
          <a:xfrm>
            <a:off x="776748" y="1443862"/>
            <a:ext cx="10638503" cy="933141"/>
          </a:xfrm>
          <a:prstGeom prst="rect">
            <a:avLst/>
          </a:prstGeom>
        </p:spPr>
        <p:txBody>
          <a:bodyPr wrap="square">
            <a:spAutoFit/>
          </a:bodyPr>
          <a:lstStyle/>
          <a:p>
            <a:pPr>
              <a:lnSpc>
                <a:spcPct val="160000"/>
              </a:lnSpc>
            </a:pPr>
            <a:r>
              <a:rPr lang="ka-GE" b="1" dirty="0">
                <a:solidFill>
                  <a:srgbClr val="C00000"/>
                </a:solidFill>
              </a:rPr>
              <a:t>ფიზიკური დონე განსაზღვრავს </a:t>
            </a:r>
            <a:r>
              <a:rPr lang="ka-GE" dirty="0"/>
              <a:t>მოწყობილობების ყველა ფიზიკურ და ელექტრულ თვისებებს. ის მოიცავს კაბელების ტიპს, მის განლაგებას, კაბელის პარამეტრებს, ტალღის სიხშირეს და ა.შ.</a:t>
            </a:r>
          </a:p>
        </p:txBody>
      </p:sp>
    </p:spTree>
    <p:extLst>
      <p:ext uri="{BB962C8B-B14F-4D97-AF65-F5344CB8AC3E}">
        <p14:creationId xmlns:p14="http://schemas.microsoft.com/office/powerpoint/2010/main" val="40404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300488C-0929-4B70-815F-77D34F768A9B}"/>
              </a:ext>
            </a:extLst>
          </p:cNvPr>
          <p:cNvSpPr/>
          <p:nvPr/>
        </p:nvSpPr>
        <p:spPr>
          <a:xfrm>
            <a:off x="309717" y="459597"/>
            <a:ext cx="10869561" cy="5557996"/>
          </a:xfrm>
          <a:prstGeom prst="rect">
            <a:avLst/>
          </a:prstGeom>
        </p:spPr>
        <p:txBody>
          <a:bodyPr wrap="square">
            <a:spAutoFit/>
          </a:bodyPr>
          <a:lstStyle/>
          <a:p>
            <a:pPr>
              <a:lnSpc>
                <a:spcPct val="200000"/>
              </a:lnSpc>
            </a:pPr>
            <a:r>
              <a:rPr lang="ka-GE" b="1" dirty="0"/>
              <a:t>ფიზიკური დონის ძირითადი ფუნქციებია:</a:t>
            </a:r>
            <a:endParaRPr lang="en-US" b="1" dirty="0"/>
          </a:p>
          <a:p>
            <a:pPr>
              <a:lnSpc>
                <a:spcPct val="200000"/>
              </a:lnSpc>
            </a:pPr>
            <a:r>
              <a:rPr lang="ka-GE" b="1" dirty="0">
                <a:solidFill>
                  <a:srgbClr val="C00000"/>
                </a:solidFill>
              </a:rPr>
              <a:t>კოდირება და სიგნალიზაცია</a:t>
            </a:r>
            <a:r>
              <a:rPr lang="ka-GE" dirty="0"/>
              <a:t>: ის განსაზღვრავს ციფრული მონაცემების დაშიფვრის მეთოდს ელექტრულ, ოპტიკურ ან რადიოსიგნალებში ფიზიკურ მედიაზე გადასაცემად.</a:t>
            </a:r>
            <a:endParaRPr lang="en-US" dirty="0"/>
          </a:p>
          <a:p>
            <a:pPr>
              <a:lnSpc>
                <a:spcPct val="200000"/>
              </a:lnSpc>
            </a:pPr>
            <a:r>
              <a:rPr lang="ka-GE" b="1" dirty="0">
                <a:solidFill>
                  <a:srgbClr val="C00000"/>
                </a:solidFill>
              </a:rPr>
              <a:t>ფიზიკური მედია: იგი </a:t>
            </a:r>
            <a:r>
              <a:rPr lang="ka-GE" dirty="0"/>
              <a:t>განსაზღვრავს მონაცემთა გადაცემისთვის გამოყენებული ფიზიკური მედიის მახასიათებლებს, როგორიცაა კაბელები, ბოჭკოვანი ოპტიკა ან უკაბელო არხები.</a:t>
            </a:r>
            <a:endParaRPr lang="en-US" dirty="0"/>
          </a:p>
          <a:p>
            <a:pPr>
              <a:lnSpc>
                <a:spcPct val="200000"/>
              </a:lnSpc>
            </a:pPr>
            <a:r>
              <a:rPr lang="ka-GE" b="1" dirty="0">
                <a:solidFill>
                  <a:srgbClr val="C00000"/>
                </a:solidFill>
              </a:rPr>
              <a:t>მონაცემთა გადაცემა</a:t>
            </a:r>
            <a:r>
              <a:rPr lang="ka-GE" dirty="0"/>
              <a:t>: ის ადგენს ფიზიკურ მედიაზე მონაცემების ბიტების გადაცემის წესებს, მათ შორის , როგორიცაა ბიტების სინქრონიზაცია, ხაზის კოდირება და შეცდომების გამოვლენა.</a:t>
            </a:r>
            <a:endParaRPr lang="en-US" dirty="0"/>
          </a:p>
          <a:p>
            <a:pPr>
              <a:lnSpc>
                <a:spcPct val="200000"/>
              </a:lnSpc>
            </a:pPr>
            <a:r>
              <a:rPr lang="ka-GE" b="1" dirty="0">
                <a:solidFill>
                  <a:srgbClr val="C00000"/>
                </a:solidFill>
              </a:rPr>
              <a:t>ფიზიკური ტოპოლოგიები</a:t>
            </a:r>
            <a:r>
              <a:rPr lang="ka-GE" dirty="0"/>
              <a:t>: ის განსაზღვრავს ქსელური მოწყობილობების ფიზიკურ განლაგებას ან განლაგებას და როგორ არის დაკავშირებული ისინი, როგორიცაა სალტე, ვარსკვლავი, წრე ან </a:t>
            </a:r>
            <a:r>
              <a:rPr lang="en-US" dirty="0"/>
              <a:t>mesh</a:t>
            </a:r>
            <a:r>
              <a:rPr lang="ka-GE" dirty="0"/>
              <a:t> (ბადე)</a:t>
            </a:r>
            <a:r>
              <a:rPr lang="en-US" dirty="0"/>
              <a:t> </a:t>
            </a:r>
            <a:r>
              <a:rPr lang="ka-GE" dirty="0"/>
              <a:t>ტოპოლოგიები.</a:t>
            </a:r>
          </a:p>
        </p:txBody>
      </p:sp>
    </p:spTree>
    <p:extLst>
      <p:ext uri="{BB962C8B-B14F-4D97-AF65-F5344CB8AC3E}">
        <p14:creationId xmlns:p14="http://schemas.microsoft.com/office/powerpoint/2010/main" val="24379571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56D27BB-6371-4974-95CC-8861E8F3EFDD}"/>
              </a:ext>
            </a:extLst>
          </p:cNvPr>
          <p:cNvSpPr/>
          <p:nvPr/>
        </p:nvSpPr>
        <p:spPr>
          <a:xfrm>
            <a:off x="264958" y="79234"/>
            <a:ext cx="11243187" cy="1715662"/>
          </a:xfrm>
          <a:prstGeom prst="rect">
            <a:avLst/>
          </a:prstGeom>
        </p:spPr>
        <p:txBody>
          <a:bodyPr wrap="square">
            <a:spAutoFit/>
          </a:bodyPr>
          <a:lstStyle/>
          <a:p>
            <a:pPr>
              <a:lnSpc>
                <a:spcPct val="150000"/>
              </a:lnSpc>
            </a:pPr>
            <a:r>
              <a:rPr lang="ka-GE" b="1" dirty="0">
                <a:solidFill>
                  <a:srgbClr val="C00000"/>
                </a:solidFill>
              </a:rPr>
              <a:t>გადაცემის რეჟიმები: </a:t>
            </a:r>
            <a:endParaRPr lang="en-US" b="1" dirty="0">
              <a:solidFill>
                <a:srgbClr val="C00000"/>
              </a:solidFill>
            </a:endParaRPr>
          </a:p>
          <a:p>
            <a:pPr>
              <a:lnSpc>
                <a:spcPct val="150000"/>
              </a:lnSpc>
            </a:pPr>
            <a:r>
              <a:rPr lang="ka-GE" dirty="0"/>
              <a:t>აღწერს მონაცემთა გადაცემის გზებს მოწყობილობებს შორის, როგორიცაა </a:t>
            </a:r>
            <a:r>
              <a:rPr lang="ka-GE" b="1" dirty="0"/>
              <a:t>მარტივი</a:t>
            </a:r>
            <a:r>
              <a:rPr lang="ka-GE" dirty="0"/>
              <a:t> (</a:t>
            </a:r>
            <a:r>
              <a:rPr lang="ka-GE" b="1" dirty="0"/>
              <a:t>ცალმხრივი</a:t>
            </a:r>
            <a:r>
              <a:rPr lang="ka-GE" dirty="0"/>
              <a:t>), ნახევრად დუპლექსი (ორმხრივი, მაგრამ არა ერთდროულად) ან სრული </a:t>
            </a:r>
            <a:r>
              <a:rPr lang="ka-GE" b="1" dirty="0">
                <a:solidFill>
                  <a:srgbClr val="C00000"/>
                </a:solidFill>
              </a:rPr>
              <a:t>დუპლექსი</a:t>
            </a:r>
            <a:r>
              <a:rPr lang="ka-GE" dirty="0"/>
              <a:t> (ორმხრივი ერთდროულად).</a:t>
            </a:r>
          </a:p>
        </p:txBody>
      </p:sp>
      <p:sp>
        <p:nvSpPr>
          <p:cNvPr id="3" name="Rectangle 2">
            <a:extLst>
              <a:ext uri="{FF2B5EF4-FFF2-40B4-BE49-F238E27FC236}">
                <a16:creationId xmlns:a16="http://schemas.microsoft.com/office/drawing/2014/main" id="{196BA2F2-8020-4BCA-8213-BD67301AADB2}"/>
              </a:ext>
            </a:extLst>
          </p:cNvPr>
          <p:cNvSpPr/>
          <p:nvPr/>
        </p:nvSpPr>
        <p:spPr>
          <a:xfrm>
            <a:off x="329386" y="1784582"/>
            <a:ext cx="2492990" cy="369332"/>
          </a:xfrm>
          <a:prstGeom prst="rect">
            <a:avLst/>
          </a:prstGeom>
        </p:spPr>
        <p:txBody>
          <a:bodyPr wrap="none">
            <a:spAutoFit/>
          </a:bodyPr>
          <a:lstStyle/>
          <a:p>
            <a:pPr algn="ctr"/>
            <a:r>
              <a:rPr lang="ka-GE" b="1" dirty="0">
                <a:solidFill>
                  <a:srgbClr val="C00000"/>
                </a:solidFill>
              </a:rPr>
              <a:t>მარტივი</a:t>
            </a:r>
            <a:r>
              <a:rPr lang="ka-GE" dirty="0">
                <a:solidFill>
                  <a:srgbClr val="C00000"/>
                </a:solidFill>
              </a:rPr>
              <a:t> (</a:t>
            </a:r>
            <a:r>
              <a:rPr lang="ka-GE" b="1" dirty="0">
                <a:solidFill>
                  <a:srgbClr val="C00000"/>
                </a:solidFill>
              </a:rPr>
              <a:t>ცალმხრივი</a:t>
            </a:r>
            <a:r>
              <a:rPr lang="ka-GE" dirty="0">
                <a:solidFill>
                  <a:srgbClr val="C00000"/>
                </a:solidFill>
              </a:rPr>
              <a:t>)</a:t>
            </a:r>
          </a:p>
        </p:txBody>
      </p:sp>
      <p:grpSp>
        <p:nvGrpSpPr>
          <p:cNvPr id="12" name="Group 11">
            <a:extLst>
              <a:ext uri="{FF2B5EF4-FFF2-40B4-BE49-F238E27FC236}">
                <a16:creationId xmlns:a16="http://schemas.microsoft.com/office/drawing/2014/main" id="{6CC37A12-1F92-4CD9-9150-DA235399EBEE}"/>
              </a:ext>
            </a:extLst>
          </p:cNvPr>
          <p:cNvGrpSpPr/>
          <p:nvPr/>
        </p:nvGrpSpPr>
        <p:grpSpPr>
          <a:xfrm>
            <a:off x="329387" y="2570286"/>
            <a:ext cx="5766614" cy="1658860"/>
            <a:chOff x="758757" y="2607012"/>
            <a:chExt cx="5886541" cy="1838207"/>
          </a:xfrm>
        </p:grpSpPr>
        <p:sp>
          <p:nvSpPr>
            <p:cNvPr id="5" name="Rectangle 4">
              <a:extLst>
                <a:ext uri="{FF2B5EF4-FFF2-40B4-BE49-F238E27FC236}">
                  <a16:creationId xmlns:a16="http://schemas.microsoft.com/office/drawing/2014/main" id="{0E0CDEDB-AE3B-40DB-8198-448F357F3FD1}"/>
                </a:ext>
              </a:extLst>
            </p:cNvPr>
            <p:cNvSpPr/>
            <p:nvPr/>
          </p:nvSpPr>
          <p:spPr>
            <a:xfrm>
              <a:off x="1011677" y="2607013"/>
              <a:ext cx="564204" cy="9922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endParaRPr lang="ka-GE"/>
            </a:p>
          </p:txBody>
        </p:sp>
        <p:sp>
          <p:nvSpPr>
            <p:cNvPr id="6" name="Rectangle 5">
              <a:extLst>
                <a:ext uri="{FF2B5EF4-FFF2-40B4-BE49-F238E27FC236}">
                  <a16:creationId xmlns:a16="http://schemas.microsoft.com/office/drawing/2014/main" id="{C9178D13-141A-4FE7-927D-452F68B36944}"/>
                </a:ext>
              </a:extLst>
            </p:cNvPr>
            <p:cNvSpPr/>
            <p:nvPr/>
          </p:nvSpPr>
          <p:spPr>
            <a:xfrm>
              <a:off x="5273698" y="2607012"/>
              <a:ext cx="564204" cy="9922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endParaRPr lang="ka-GE"/>
            </a:p>
          </p:txBody>
        </p:sp>
        <p:cxnSp>
          <p:nvCxnSpPr>
            <p:cNvPr id="8" name="Straight Arrow Connector 7">
              <a:extLst>
                <a:ext uri="{FF2B5EF4-FFF2-40B4-BE49-F238E27FC236}">
                  <a16:creationId xmlns:a16="http://schemas.microsoft.com/office/drawing/2014/main" id="{4F80A2A2-B7AC-4518-822D-F7EBD07E0335}"/>
                </a:ext>
              </a:extLst>
            </p:cNvPr>
            <p:cNvCxnSpPr>
              <a:stCxn id="5" idx="3"/>
              <a:endCxn id="6" idx="1"/>
            </p:cNvCxnSpPr>
            <p:nvPr/>
          </p:nvCxnSpPr>
          <p:spPr>
            <a:xfrm flipV="1">
              <a:off x="1575881" y="3103123"/>
              <a:ext cx="3697817" cy="1"/>
            </a:xfrm>
            <a:prstGeom prst="straightConnector1">
              <a:avLst/>
            </a:prstGeom>
            <a:ln w="57150">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1B35E7F-B1C4-4C9E-864B-6DC11D3E7623}"/>
                </a:ext>
              </a:extLst>
            </p:cNvPr>
            <p:cNvSpPr txBox="1"/>
            <p:nvPr/>
          </p:nvSpPr>
          <p:spPr>
            <a:xfrm>
              <a:off x="758757" y="4046706"/>
              <a:ext cx="1614792" cy="369332"/>
            </a:xfrm>
            <a:prstGeom prst="rect">
              <a:avLst/>
            </a:prstGeom>
            <a:noFill/>
          </p:spPr>
          <p:txBody>
            <a:bodyPr wrap="square" rtlCol="0">
              <a:spAutoFit/>
            </a:bodyPr>
            <a:lstStyle/>
            <a:p>
              <a:r>
                <a:rPr lang="ka-GE" dirty="0"/>
                <a:t>გადამცემი</a:t>
              </a:r>
            </a:p>
          </p:txBody>
        </p:sp>
        <p:sp>
          <p:nvSpPr>
            <p:cNvPr id="10" name="TextBox 9">
              <a:extLst>
                <a:ext uri="{FF2B5EF4-FFF2-40B4-BE49-F238E27FC236}">
                  <a16:creationId xmlns:a16="http://schemas.microsoft.com/office/drawing/2014/main" id="{52DD80D0-3B36-4D69-8153-34441A949831}"/>
                </a:ext>
              </a:extLst>
            </p:cNvPr>
            <p:cNvSpPr txBox="1"/>
            <p:nvPr/>
          </p:nvSpPr>
          <p:spPr>
            <a:xfrm>
              <a:off x="5030506" y="4075887"/>
              <a:ext cx="1614792" cy="369332"/>
            </a:xfrm>
            <a:prstGeom prst="rect">
              <a:avLst/>
            </a:prstGeom>
            <a:noFill/>
          </p:spPr>
          <p:txBody>
            <a:bodyPr wrap="square" rtlCol="0">
              <a:spAutoFit/>
            </a:bodyPr>
            <a:lstStyle/>
            <a:p>
              <a:r>
                <a:rPr lang="ka-GE" dirty="0"/>
                <a:t>მიმღები</a:t>
              </a:r>
            </a:p>
          </p:txBody>
        </p:sp>
        <p:sp>
          <p:nvSpPr>
            <p:cNvPr id="11" name="TextBox 10">
              <a:extLst>
                <a:ext uri="{FF2B5EF4-FFF2-40B4-BE49-F238E27FC236}">
                  <a16:creationId xmlns:a16="http://schemas.microsoft.com/office/drawing/2014/main" id="{DA9D0D64-1358-4E0B-83E8-124190F741E5}"/>
                </a:ext>
              </a:extLst>
            </p:cNvPr>
            <p:cNvSpPr txBox="1"/>
            <p:nvPr/>
          </p:nvSpPr>
          <p:spPr>
            <a:xfrm>
              <a:off x="2077254" y="2636625"/>
              <a:ext cx="2452676" cy="369332"/>
            </a:xfrm>
            <a:prstGeom prst="rect">
              <a:avLst/>
            </a:prstGeom>
            <a:noFill/>
          </p:spPr>
          <p:txBody>
            <a:bodyPr wrap="square" rtlCol="0">
              <a:spAutoFit/>
            </a:bodyPr>
            <a:lstStyle/>
            <a:p>
              <a:r>
                <a:rPr lang="ka-GE" dirty="0"/>
                <a:t>გადაცემის გარემო</a:t>
              </a:r>
            </a:p>
          </p:txBody>
        </p:sp>
      </p:grpSp>
      <p:sp>
        <p:nvSpPr>
          <p:cNvPr id="13" name="Rectangle 12">
            <a:extLst>
              <a:ext uri="{FF2B5EF4-FFF2-40B4-BE49-F238E27FC236}">
                <a16:creationId xmlns:a16="http://schemas.microsoft.com/office/drawing/2014/main" id="{0C5CEFC5-88A6-4351-8AD2-4CA40B08CD93}"/>
              </a:ext>
            </a:extLst>
          </p:cNvPr>
          <p:cNvSpPr/>
          <p:nvPr/>
        </p:nvSpPr>
        <p:spPr>
          <a:xfrm>
            <a:off x="6144606" y="1705461"/>
            <a:ext cx="5836854" cy="369332"/>
          </a:xfrm>
          <a:prstGeom prst="rect">
            <a:avLst/>
          </a:prstGeom>
        </p:spPr>
        <p:txBody>
          <a:bodyPr wrap="none">
            <a:spAutoFit/>
          </a:bodyPr>
          <a:lstStyle/>
          <a:p>
            <a:r>
              <a:rPr lang="ka-GE" b="1" dirty="0">
                <a:solidFill>
                  <a:srgbClr val="C00000"/>
                </a:solidFill>
              </a:rPr>
              <a:t>ნახევრად დუპლექსი (ორმხრივი </a:t>
            </a:r>
            <a:r>
              <a:rPr lang="ka-GE" dirty="0"/>
              <a:t>არა ერთდროულად</a:t>
            </a:r>
            <a:r>
              <a:rPr lang="ka-GE" b="1" dirty="0">
                <a:solidFill>
                  <a:srgbClr val="C00000"/>
                </a:solidFill>
              </a:rPr>
              <a:t> )</a:t>
            </a:r>
          </a:p>
        </p:txBody>
      </p:sp>
      <p:grpSp>
        <p:nvGrpSpPr>
          <p:cNvPr id="14" name="Group 13">
            <a:extLst>
              <a:ext uri="{FF2B5EF4-FFF2-40B4-BE49-F238E27FC236}">
                <a16:creationId xmlns:a16="http://schemas.microsoft.com/office/drawing/2014/main" id="{18637E54-2FFB-4DBC-9E91-4F8622005B2C}"/>
              </a:ext>
            </a:extLst>
          </p:cNvPr>
          <p:cNvGrpSpPr/>
          <p:nvPr/>
        </p:nvGrpSpPr>
        <p:grpSpPr>
          <a:xfrm>
            <a:off x="6096001" y="2579410"/>
            <a:ext cx="5518846" cy="1770617"/>
            <a:chOff x="758757" y="2607012"/>
            <a:chExt cx="5886541" cy="1838207"/>
          </a:xfrm>
        </p:grpSpPr>
        <p:sp>
          <p:nvSpPr>
            <p:cNvPr id="15" name="Rectangle 14">
              <a:extLst>
                <a:ext uri="{FF2B5EF4-FFF2-40B4-BE49-F238E27FC236}">
                  <a16:creationId xmlns:a16="http://schemas.microsoft.com/office/drawing/2014/main" id="{3F5FB7F8-46BB-4FBD-889F-4D9D7244FBDD}"/>
                </a:ext>
              </a:extLst>
            </p:cNvPr>
            <p:cNvSpPr/>
            <p:nvPr/>
          </p:nvSpPr>
          <p:spPr>
            <a:xfrm>
              <a:off x="1011677" y="2607013"/>
              <a:ext cx="564204" cy="9922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endParaRPr lang="ka-GE"/>
            </a:p>
          </p:txBody>
        </p:sp>
        <p:sp>
          <p:nvSpPr>
            <p:cNvPr id="16" name="Rectangle 15">
              <a:extLst>
                <a:ext uri="{FF2B5EF4-FFF2-40B4-BE49-F238E27FC236}">
                  <a16:creationId xmlns:a16="http://schemas.microsoft.com/office/drawing/2014/main" id="{3EB6C2C1-6775-441D-9D81-3799E31C6E36}"/>
                </a:ext>
              </a:extLst>
            </p:cNvPr>
            <p:cNvSpPr/>
            <p:nvPr/>
          </p:nvSpPr>
          <p:spPr>
            <a:xfrm>
              <a:off x="5273698" y="2607012"/>
              <a:ext cx="564204" cy="9922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endParaRPr lang="ka-GE"/>
            </a:p>
          </p:txBody>
        </p:sp>
        <p:cxnSp>
          <p:nvCxnSpPr>
            <p:cNvPr id="17" name="Straight Arrow Connector 16">
              <a:extLst>
                <a:ext uri="{FF2B5EF4-FFF2-40B4-BE49-F238E27FC236}">
                  <a16:creationId xmlns:a16="http://schemas.microsoft.com/office/drawing/2014/main" id="{F170A50B-8900-490A-91D0-1ED0A401F1BF}"/>
                </a:ext>
              </a:extLst>
            </p:cNvPr>
            <p:cNvCxnSpPr>
              <a:stCxn id="15" idx="3"/>
              <a:endCxn id="16" idx="1"/>
            </p:cNvCxnSpPr>
            <p:nvPr/>
          </p:nvCxnSpPr>
          <p:spPr>
            <a:xfrm flipV="1">
              <a:off x="1575881" y="3103123"/>
              <a:ext cx="3697817" cy="1"/>
            </a:xfrm>
            <a:prstGeom prst="straightConnector1">
              <a:avLst/>
            </a:prstGeom>
            <a:ln w="57150">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AFE9DF06-4796-4528-9EDB-EDB04D166723}"/>
                </a:ext>
              </a:extLst>
            </p:cNvPr>
            <p:cNvSpPr txBox="1"/>
            <p:nvPr/>
          </p:nvSpPr>
          <p:spPr>
            <a:xfrm>
              <a:off x="758757" y="4046706"/>
              <a:ext cx="1614792" cy="369332"/>
            </a:xfrm>
            <a:prstGeom prst="rect">
              <a:avLst/>
            </a:prstGeom>
            <a:noFill/>
          </p:spPr>
          <p:txBody>
            <a:bodyPr wrap="square" rtlCol="0">
              <a:spAutoFit/>
            </a:bodyPr>
            <a:lstStyle/>
            <a:p>
              <a:r>
                <a:rPr lang="ka-GE" dirty="0"/>
                <a:t>გადამცემი</a:t>
              </a:r>
            </a:p>
          </p:txBody>
        </p:sp>
        <p:sp>
          <p:nvSpPr>
            <p:cNvPr id="19" name="TextBox 18">
              <a:extLst>
                <a:ext uri="{FF2B5EF4-FFF2-40B4-BE49-F238E27FC236}">
                  <a16:creationId xmlns:a16="http://schemas.microsoft.com/office/drawing/2014/main" id="{F0C0AF8C-A4F9-4EE6-B2EB-DC4CDD35D4E0}"/>
                </a:ext>
              </a:extLst>
            </p:cNvPr>
            <p:cNvSpPr txBox="1"/>
            <p:nvPr/>
          </p:nvSpPr>
          <p:spPr>
            <a:xfrm>
              <a:off x="5030506" y="4075887"/>
              <a:ext cx="1614792" cy="369332"/>
            </a:xfrm>
            <a:prstGeom prst="rect">
              <a:avLst/>
            </a:prstGeom>
            <a:noFill/>
          </p:spPr>
          <p:txBody>
            <a:bodyPr wrap="square" rtlCol="0">
              <a:spAutoFit/>
            </a:bodyPr>
            <a:lstStyle/>
            <a:p>
              <a:r>
                <a:rPr lang="ka-GE" dirty="0"/>
                <a:t>მიმღები</a:t>
              </a:r>
            </a:p>
          </p:txBody>
        </p:sp>
        <p:sp>
          <p:nvSpPr>
            <p:cNvPr id="20" name="TextBox 19">
              <a:extLst>
                <a:ext uri="{FF2B5EF4-FFF2-40B4-BE49-F238E27FC236}">
                  <a16:creationId xmlns:a16="http://schemas.microsoft.com/office/drawing/2014/main" id="{89762810-3E87-4888-9126-7618DC225459}"/>
                </a:ext>
              </a:extLst>
            </p:cNvPr>
            <p:cNvSpPr txBox="1"/>
            <p:nvPr/>
          </p:nvSpPr>
          <p:spPr>
            <a:xfrm>
              <a:off x="2056557" y="2672086"/>
              <a:ext cx="2452676" cy="369332"/>
            </a:xfrm>
            <a:prstGeom prst="rect">
              <a:avLst/>
            </a:prstGeom>
            <a:noFill/>
          </p:spPr>
          <p:txBody>
            <a:bodyPr wrap="square" rtlCol="0">
              <a:spAutoFit/>
            </a:bodyPr>
            <a:lstStyle/>
            <a:p>
              <a:r>
                <a:rPr lang="ka-GE" dirty="0"/>
                <a:t>გადაცემის გარემო</a:t>
              </a:r>
            </a:p>
          </p:txBody>
        </p:sp>
        <p:cxnSp>
          <p:nvCxnSpPr>
            <p:cNvPr id="21" name="Straight Arrow Connector 20">
              <a:extLst>
                <a:ext uri="{FF2B5EF4-FFF2-40B4-BE49-F238E27FC236}">
                  <a16:creationId xmlns:a16="http://schemas.microsoft.com/office/drawing/2014/main" id="{2272110A-02FF-465E-8A09-0AD7CADB0A89}"/>
                </a:ext>
              </a:extLst>
            </p:cNvPr>
            <p:cNvCxnSpPr/>
            <p:nvPr/>
          </p:nvCxnSpPr>
          <p:spPr>
            <a:xfrm flipV="1">
              <a:off x="1557983" y="3288843"/>
              <a:ext cx="3697817" cy="1"/>
            </a:xfrm>
            <a:prstGeom prst="straightConnector1">
              <a:avLst/>
            </a:prstGeom>
            <a:ln w="5715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07A09F64-FD01-4621-8591-5361240D1C6A}"/>
              </a:ext>
            </a:extLst>
          </p:cNvPr>
          <p:cNvGrpSpPr/>
          <p:nvPr/>
        </p:nvGrpSpPr>
        <p:grpSpPr>
          <a:xfrm>
            <a:off x="2692182" y="4792075"/>
            <a:ext cx="5886541" cy="1838207"/>
            <a:chOff x="758757" y="2607012"/>
            <a:chExt cx="5886541" cy="1838207"/>
          </a:xfrm>
        </p:grpSpPr>
        <p:sp>
          <p:nvSpPr>
            <p:cNvPr id="23" name="Rectangle 22">
              <a:extLst>
                <a:ext uri="{FF2B5EF4-FFF2-40B4-BE49-F238E27FC236}">
                  <a16:creationId xmlns:a16="http://schemas.microsoft.com/office/drawing/2014/main" id="{945EDC1C-D1CB-4848-8390-65CFCE308B12}"/>
                </a:ext>
              </a:extLst>
            </p:cNvPr>
            <p:cNvSpPr/>
            <p:nvPr/>
          </p:nvSpPr>
          <p:spPr>
            <a:xfrm>
              <a:off x="1011677" y="2607013"/>
              <a:ext cx="564204" cy="9922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endParaRPr lang="ka-GE"/>
            </a:p>
          </p:txBody>
        </p:sp>
        <p:sp>
          <p:nvSpPr>
            <p:cNvPr id="24" name="Rectangle 23">
              <a:extLst>
                <a:ext uri="{FF2B5EF4-FFF2-40B4-BE49-F238E27FC236}">
                  <a16:creationId xmlns:a16="http://schemas.microsoft.com/office/drawing/2014/main" id="{2C1B96C8-5470-45C8-B632-EAA5191DFF83}"/>
                </a:ext>
              </a:extLst>
            </p:cNvPr>
            <p:cNvSpPr/>
            <p:nvPr/>
          </p:nvSpPr>
          <p:spPr>
            <a:xfrm>
              <a:off x="5273698" y="2607012"/>
              <a:ext cx="564204" cy="9922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endParaRPr lang="ka-GE"/>
            </a:p>
          </p:txBody>
        </p:sp>
        <p:cxnSp>
          <p:nvCxnSpPr>
            <p:cNvPr id="25" name="Straight Arrow Connector 24">
              <a:extLst>
                <a:ext uri="{FF2B5EF4-FFF2-40B4-BE49-F238E27FC236}">
                  <a16:creationId xmlns:a16="http://schemas.microsoft.com/office/drawing/2014/main" id="{42A8D419-2F66-4CD0-98EF-8358731478B5}"/>
                </a:ext>
              </a:extLst>
            </p:cNvPr>
            <p:cNvCxnSpPr>
              <a:stCxn id="23" idx="3"/>
              <a:endCxn id="24" idx="1"/>
            </p:cNvCxnSpPr>
            <p:nvPr/>
          </p:nvCxnSpPr>
          <p:spPr>
            <a:xfrm flipV="1">
              <a:off x="1575881" y="3103123"/>
              <a:ext cx="3697817" cy="1"/>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AE8C448C-D1E4-4E72-8392-A1ED62149413}"/>
                </a:ext>
              </a:extLst>
            </p:cNvPr>
            <p:cNvSpPr txBox="1"/>
            <p:nvPr/>
          </p:nvSpPr>
          <p:spPr>
            <a:xfrm>
              <a:off x="758757" y="4046706"/>
              <a:ext cx="1614792" cy="369332"/>
            </a:xfrm>
            <a:prstGeom prst="rect">
              <a:avLst/>
            </a:prstGeom>
            <a:noFill/>
          </p:spPr>
          <p:txBody>
            <a:bodyPr wrap="square" rtlCol="0">
              <a:spAutoFit/>
            </a:bodyPr>
            <a:lstStyle/>
            <a:p>
              <a:r>
                <a:rPr lang="ka-GE" dirty="0"/>
                <a:t>გადამცემი</a:t>
              </a:r>
            </a:p>
          </p:txBody>
        </p:sp>
        <p:sp>
          <p:nvSpPr>
            <p:cNvPr id="27" name="TextBox 26">
              <a:extLst>
                <a:ext uri="{FF2B5EF4-FFF2-40B4-BE49-F238E27FC236}">
                  <a16:creationId xmlns:a16="http://schemas.microsoft.com/office/drawing/2014/main" id="{DB07F1BA-9064-4EBE-A759-99E0652CFCA0}"/>
                </a:ext>
              </a:extLst>
            </p:cNvPr>
            <p:cNvSpPr txBox="1"/>
            <p:nvPr/>
          </p:nvSpPr>
          <p:spPr>
            <a:xfrm>
              <a:off x="5030506" y="4075887"/>
              <a:ext cx="1614792" cy="369332"/>
            </a:xfrm>
            <a:prstGeom prst="rect">
              <a:avLst/>
            </a:prstGeom>
            <a:noFill/>
          </p:spPr>
          <p:txBody>
            <a:bodyPr wrap="square" rtlCol="0">
              <a:spAutoFit/>
            </a:bodyPr>
            <a:lstStyle/>
            <a:p>
              <a:r>
                <a:rPr lang="ka-GE" dirty="0"/>
                <a:t>მიმღები</a:t>
              </a:r>
            </a:p>
          </p:txBody>
        </p:sp>
        <p:sp>
          <p:nvSpPr>
            <p:cNvPr id="28" name="TextBox 27">
              <a:extLst>
                <a:ext uri="{FF2B5EF4-FFF2-40B4-BE49-F238E27FC236}">
                  <a16:creationId xmlns:a16="http://schemas.microsoft.com/office/drawing/2014/main" id="{FB0CD818-19CF-4C53-A9C1-26D16CDD7105}"/>
                </a:ext>
              </a:extLst>
            </p:cNvPr>
            <p:cNvSpPr txBox="1"/>
            <p:nvPr/>
          </p:nvSpPr>
          <p:spPr>
            <a:xfrm>
              <a:off x="2075892" y="2667036"/>
              <a:ext cx="2452676" cy="369332"/>
            </a:xfrm>
            <a:prstGeom prst="rect">
              <a:avLst/>
            </a:prstGeom>
            <a:noFill/>
          </p:spPr>
          <p:txBody>
            <a:bodyPr wrap="square" rtlCol="0">
              <a:spAutoFit/>
            </a:bodyPr>
            <a:lstStyle/>
            <a:p>
              <a:r>
                <a:rPr lang="ka-GE" dirty="0"/>
                <a:t>გადაცემის გარემო</a:t>
              </a:r>
            </a:p>
          </p:txBody>
        </p:sp>
        <p:cxnSp>
          <p:nvCxnSpPr>
            <p:cNvPr id="29" name="Straight Arrow Connector 28">
              <a:extLst>
                <a:ext uri="{FF2B5EF4-FFF2-40B4-BE49-F238E27FC236}">
                  <a16:creationId xmlns:a16="http://schemas.microsoft.com/office/drawing/2014/main" id="{E565795A-FBBD-4A61-8B02-613845E55331}"/>
                </a:ext>
              </a:extLst>
            </p:cNvPr>
            <p:cNvCxnSpPr/>
            <p:nvPr/>
          </p:nvCxnSpPr>
          <p:spPr>
            <a:xfrm flipV="1">
              <a:off x="1557983" y="3288843"/>
              <a:ext cx="3697817" cy="1"/>
            </a:xfrm>
            <a:prstGeom prst="straightConnector1">
              <a:avLst/>
            </a:prstGeom>
            <a:ln w="57150">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03B48B09-0E90-4305-86E9-310AE92FD395}"/>
              </a:ext>
            </a:extLst>
          </p:cNvPr>
          <p:cNvSpPr/>
          <p:nvPr/>
        </p:nvSpPr>
        <p:spPr>
          <a:xfrm>
            <a:off x="3549024" y="4299464"/>
            <a:ext cx="4475905" cy="369332"/>
          </a:xfrm>
          <a:prstGeom prst="rect">
            <a:avLst/>
          </a:prstGeom>
        </p:spPr>
        <p:txBody>
          <a:bodyPr wrap="none">
            <a:spAutoFit/>
          </a:bodyPr>
          <a:lstStyle/>
          <a:p>
            <a:r>
              <a:rPr lang="ka-GE" b="1" dirty="0">
                <a:solidFill>
                  <a:srgbClr val="C00000"/>
                </a:solidFill>
              </a:rPr>
              <a:t>დუპლექსი (ორმხრივი</a:t>
            </a:r>
            <a:r>
              <a:rPr lang="ka-GE" b="1" dirty="0"/>
              <a:t>)</a:t>
            </a:r>
            <a:r>
              <a:rPr lang="ka-GE" dirty="0"/>
              <a:t>  ერთდროულად</a:t>
            </a:r>
            <a:endParaRPr lang="ka-GE" b="1" dirty="0"/>
          </a:p>
        </p:txBody>
      </p:sp>
    </p:spTree>
    <p:extLst>
      <p:ext uri="{BB962C8B-B14F-4D97-AF65-F5344CB8AC3E}">
        <p14:creationId xmlns:p14="http://schemas.microsoft.com/office/powerpoint/2010/main" val="34470446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8D4A551-2CA6-4C62-A4DC-9670806151BC}"/>
              </a:ext>
            </a:extLst>
          </p:cNvPr>
          <p:cNvSpPr/>
          <p:nvPr/>
        </p:nvSpPr>
        <p:spPr>
          <a:xfrm>
            <a:off x="609600" y="802565"/>
            <a:ext cx="10972799" cy="4666021"/>
          </a:xfrm>
          <a:prstGeom prst="rect">
            <a:avLst/>
          </a:prstGeom>
        </p:spPr>
        <p:txBody>
          <a:bodyPr wrap="square">
            <a:spAutoFit/>
          </a:bodyPr>
          <a:lstStyle/>
          <a:p>
            <a:pPr algn="ctr">
              <a:lnSpc>
                <a:spcPct val="150000"/>
              </a:lnSpc>
            </a:pPr>
            <a:r>
              <a:rPr lang="ka-GE" sz="2000" b="1" dirty="0">
                <a:solidFill>
                  <a:srgbClr val="C00000"/>
                </a:solidFill>
              </a:rPr>
              <a:t>ინფორმაციის გადაცემის გარემო</a:t>
            </a:r>
          </a:p>
          <a:p>
            <a:pPr>
              <a:lnSpc>
                <a:spcPct val="150000"/>
              </a:lnSpc>
            </a:pPr>
            <a:r>
              <a:rPr lang="ka-GE" sz="2000" dirty="0"/>
              <a:t> ესაა კომპიუტერების ერთმანეთთან დაკავშირების საშუალება, რომლითაც ხდება ინფორმაციის გაცლა. </a:t>
            </a:r>
          </a:p>
          <a:p>
            <a:pPr>
              <a:lnSpc>
                <a:spcPct val="150000"/>
              </a:lnSpc>
            </a:pPr>
            <a:r>
              <a:rPr lang="ka-GE" sz="2000" dirty="0"/>
              <a:t>კ</a:t>
            </a:r>
            <a:r>
              <a:rPr lang="ka-GE" sz="2000" b="1" dirty="0">
                <a:solidFill>
                  <a:srgbClr val="C00000"/>
                </a:solidFill>
              </a:rPr>
              <a:t>ომპიუტერულ ქსელებში გადაცემის გარემოდ გამოყენებულია</a:t>
            </a:r>
          </a:p>
          <a:p>
            <a:pPr marL="342900" indent="-342900">
              <a:lnSpc>
                <a:spcPct val="150000"/>
              </a:lnSpc>
              <a:buFont typeface="Wingdings" panose="05000000000000000000" pitchFamily="2" charset="2"/>
              <a:buChar char="§"/>
            </a:pPr>
            <a:r>
              <a:rPr lang="ka-GE" sz="2000" b="1" dirty="0">
                <a:solidFill>
                  <a:srgbClr val="C00000"/>
                </a:solidFill>
              </a:rPr>
              <a:t> კაბელები </a:t>
            </a:r>
          </a:p>
          <a:p>
            <a:pPr marL="342900" indent="-342900">
              <a:lnSpc>
                <a:spcPct val="150000"/>
              </a:lnSpc>
              <a:buFont typeface="Wingdings" panose="05000000000000000000" pitchFamily="2" charset="2"/>
              <a:buChar char="§"/>
            </a:pPr>
            <a:r>
              <a:rPr lang="ka-GE" sz="2000" b="1" dirty="0">
                <a:solidFill>
                  <a:srgbClr val="C00000"/>
                </a:solidFill>
              </a:rPr>
              <a:t>და უგამტარო კავშირები</a:t>
            </a:r>
            <a:r>
              <a:rPr lang="ka-GE" sz="2000" dirty="0"/>
              <a:t>. </a:t>
            </a:r>
          </a:p>
          <a:p>
            <a:pPr>
              <a:lnSpc>
                <a:spcPct val="150000"/>
              </a:lnSpc>
            </a:pPr>
            <a:r>
              <a:rPr lang="ka-GE" sz="2000" dirty="0"/>
              <a:t>არსებობს კაბელების სამი ძირითადი ტიპი: </a:t>
            </a:r>
            <a:endParaRPr lang="en-US" sz="2000" dirty="0"/>
          </a:p>
          <a:p>
            <a:pPr marL="342900" indent="-342900">
              <a:lnSpc>
                <a:spcPct val="150000"/>
              </a:lnSpc>
              <a:buFont typeface="Wingdings" panose="05000000000000000000" pitchFamily="2" charset="2"/>
              <a:buChar char="Ø"/>
            </a:pPr>
            <a:r>
              <a:rPr lang="ka-GE" sz="2000" dirty="0"/>
              <a:t>კოაქსიალური, </a:t>
            </a:r>
            <a:endParaRPr lang="en-US" sz="2000" dirty="0"/>
          </a:p>
          <a:p>
            <a:pPr marL="342900" indent="-342900">
              <a:lnSpc>
                <a:spcPct val="150000"/>
              </a:lnSpc>
              <a:buFont typeface="Wingdings" panose="05000000000000000000" pitchFamily="2" charset="2"/>
              <a:buChar char="Ø"/>
            </a:pPr>
            <a:r>
              <a:rPr lang="ka-GE" sz="2000" dirty="0"/>
              <a:t>ხვეული წყვილი </a:t>
            </a:r>
            <a:endParaRPr lang="en-US" sz="2000" dirty="0"/>
          </a:p>
          <a:p>
            <a:pPr marL="342900" indent="-342900">
              <a:lnSpc>
                <a:spcPct val="150000"/>
              </a:lnSpc>
              <a:buFont typeface="Wingdings" panose="05000000000000000000" pitchFamily="2" charset="2"/>
              <a:buChar char="Ø"/>
            </a:pPr>
            <a:r>
              <a:rPr lang="ka-GE" sz="2000" dirty="0"/>
              <a:t>და ოპტიკურბოჭკოვანი </a:t>
            </a:r>
          </a:p>
        </p:txBody>
      </p:sp>
    </p:spTree>
    <p:extLst>
      <p:ext uri="{BB962C8B-B14F-4D97-AF65-F5344CB8AC3E}">
        <p14:creationId xmlns:p14="http://schemas.microsoft.com/office/powerpoint/2010/main" val="39107579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00174BA-7B89-4B45-A2A5-E1675D6364D3}"/>
              </a:ext>
            </a:extLst>
          </p:cNvPr>
          <p:cNvSpPr/>
          <p:nvPr/>
        </p:nvSpPr>
        <p:spPr>
          <a:xfrm>
            <a:off x="4497325" y="163367"/>
            <a:ext cx="2501006" cy="461665"/>
          </a:xfrm>
          <a:prstGeom prst="rect">
            <a:avLst/>
          </a:prstGeom>
        </p:spPr>
        <p:txBody>
          <a:bodyPr wrap="none">
            <a:spAutoFit/>
          </a:bodyPr>
          <a:lstStyle/>
          <a:p>
            <a:r>
              <a:rPr lang="ka-GE" sz="2400" b="1" dirty="0">
                <a:solidFill>
                  <a:srgbClr val="C00000"/>
                </a:solidFill>
              </a:rPr>
              <a:t>ხვეულა წყვილი </a:t>
            </a:r>
          </a:p>
        </p:txBody>
      </p:sp>
      <p:sp>
        <p:nvSpPr>
          <p:cNvPr id="3" name="Rectangle 2">
            <a:extLst>
              <a:ext uri="{FF2B5EF4-FFF2-40B4-BE49-F238E27FC236}">
                <a16:creationId xmlns:a16="http://schemas.microsoft.com/office/drawing/2014/main" id="{86EA36E8-8879-44BE-88C3-F27B70066FAC}"/>
              </a:ext>
            </a:extLst>
          </p:cNvPr>
          <p:cNvSpPr/>
          <p:nvPr/>
        </p:nvSpPr>
        <p:spPr>
          <a:xfrm>
            <a:off x="637309" y="625032"/>
            <a:ext cx="10917382" cy="3279937"/>
          </a:xfrm>
          <a:prstGeom prst="rect">
            <a:avLst/>
          </a:prstGeom>
        </p:spPr>
        <p:txBody>
          <a:bodyPr wrap="square">
            <a:spAutoFit/>
          </a:bodyPr>
          <a:lstStyle/>
          <a:p>
            <a:pPr>
              <a:lnSpc>
                <a:spcPct val="150000"/>
              </a:lnSpc>
            </a:pPr>
            <a:r>
              <a:rPr lang="ka-GE" sz="2000" dirty="0"/>
              <a:t>შედგება სადენთა 4 წყვილისაგან, რომელთაგან თითოეული ერთმანეთზეა დახვეული. რომ სადენთა ერთმანეთზე გადახვევა ხელს უშლის ელექტრო-მაგნიტური ველის შექმნას, ე.ი. კაბელში მონაცემთა დამახინჯებას. თითოეული წყვილი განსხვავდება თავისი ფერით. ერთმანეთზე დახვეულია </a:t>
            </a:r>
            <a:r>
              <a:rPr lang="ka-GE" sz="2000" dirty="0">
                <a:solidFill>
                  <a:srgbClr val="C00000"/>
                </a:solidFill>
              </a:rPr>
              <a:t>ლურჯი და თეთრი-ლურჯი ზოლით, მწვანე და თეთრი-მწვანე ზოლით, ნარინჯისფერი და თეთრი-ნარინჯისფერი ზოლით, ყავისფერი და თეთრი-ყავისფერი ზოლით. </a:t>
            </a:r>
            <a:r>
              <a:rPr lang="ka-GE" sz="2000" dirty="0"/>
              <a:t>ფერთა ეს განლაგება ყველა კაბელში ერთნაირია. ხვეულა წყვილის მისაერთებლად კომპიუტერთან გამოიყენება კონექტორი </a:t>
            </a:r>
            <a:r>
              <a:rPr lang="en-US" sz="2000" dirty="0"/>
              <a:t>RG-45. </a:t>
            </a:r>
          </a:p>
        </p:txBody>
      </p:sp>
      <p:pic>
        <p:nvPicPr>
          <p:cNvPr id="7" name="Picture 6">
            <a:extLst>
              <a:ext uri="{FF2B5EF4-FFF2-40B4-BE49-F238E27FC236}">
                <a16:creationId xmlns:a16="http://schemas.microsoft.com/office/drawing/2014/main" id="{F68F6271-5F9A-4776-A20D-85CDF8E2C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7828" y="3904969"/>
            <a:ext cx="4808642" cy="3226443"/>
          </a:xfrm>
          <a:prstGeom prst="rect">
            <a:avLst/>
          </a:prstGeom>
        </p:spPr>
      </p:pic>
      <p:pic>
        <p:nvPicPr>
          <p:cNvPr id="6" name="Picture 5">
            <a:extLst>
              <a:ext uri="{FF2B5EF4-FFF2-40B4-BE49-F238E27FC236}">
                <a16:creationId xmlns:a16="http://schemas.microsoft.com/office/drawing/2014/main" id="{C807687E-DB82-4FCB-82D0-D2FB84847C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114" y="4367722"/>
            <a:ext cx="2812296" cy="2758729"/>
          </a:xfrm>
          <a:prstGeom prst="rect">
            <a:avLst/>
          </a:prstGeom>
        </p:spPr>
      </p:pic>
    </p:spTree>
    <p:extLst>
      <p:ext uri="{BB962C8B-B14F-4D97-AF65-F5344CB8AC3E}">
        <p14:creationId xmlns:p14="http://schemas.microsoft.com/office/powerpoint/2010/main" val="14337996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5FB7DD0-ACFC-46D8-B322-3715850D920A}"/>
              </a:ext>
            </a:extLst>
          </p:cNvPr>
          <p:cNvSpPr/>
          <p:nvPr/>
        </p:nvSpPr>
        <p:spPr>
          <a:xfrm>
            <a:off x="124973" y="792997"/>
            <a:ext cx="11470105" cy="2473113"/>
          </a:xfrm>
          <a:prstGeom prst="rect">
            <a:avLst/>
          </a:prstGeom>
        </p:spPr>
        <p:txBody>
          <a:bodyPr wrap="square">
            <a:spAutoFit/>
          </a:bodyPr>
          <a:lstStyle/>
          <a:p>
            <a:pPr>
              <a:lnSpc>
                <a:spcPct val="200000"/>
              </a:lnSpc>
            </a:pPr>
            <a:r>
              <a:rPr lang="ka-GE" sz="2000" dirty="0"/>
              <a:t>ოპტიკურ-ბოჭკოვან კაბელში მონაცემთა გადაცემა ხდება სინათლის იმპულსების სახით. იგი მონაცემთა გადაცემის შედარებით დაცული ხერხია. ასეთი ტიპის ხაზები გამოიყენება დიდი მოცულობის მონაცემების გადასაცემად დიდი სისწრაფით (10 გიგაბიტი/წამამდე). მათში სიგნალების მილევა და დამახინჯება თითქმის არ ხდება. </a:t>
            </a:r>
          </a:p>
        </p:txBody>
      </p:sp>
      <p:sp>
        <p:nvSpPr>
          <p:cNvPr id="3" name="Rectangle 2">
            <a:extLst>
              <a:ext uri="{FF2B5EF4-FFF2-40B4-BE49-F238E27FC236}">
                <a16:creationId xmlns:a16="http://schemas.microsoft.com/office/drawing/2014/main" id="{7BECCF0A-2C90-47E5-B64A-B24358E7F038}"/>
              </a:ext>
            </a:extLst>
          </p:cNvPr>
          <p:cNvSpPr/>
          <p:nvPr/>
        </p:nvSpPr>
        <p:spPr>
          <a:xfrm>
            <a:off x="3799929" y="130375"/>
            <a:ext cx="3501280" cy="511037"/>
          </a:xfrm>
          <a:prstGeom prst="rect">
            <a:avLst/>
          </a:prstGeom>
        </p:spPr>
        <p:txBody>
          <a:bodyPr wrap="none">
            <a:spAutoFit/>
          </a:bodyPr>
          <a:lstStyle/>
          <a:p>
            <a:pPr algn="ctr">
              <a:lnSpc>
                <a:spcPct val="150000"/>
              </a:lnSpc>
            </a:pPr>
            <a:r>
              <a:rPr lang="ka-GE" sz="2000" b="1" dirty="0">
                <a:solidFill>
                  <a:srgbClr val="C00000"/>
                </a:solidFill>
              </a:rPr>
              <a:t>ოპტიკურ ბოჭკოვანი კაბელი</a:t>
            </a:r>
          </a:p>
        </p:txBody>
      </p:sp>
      <p:pic>
        <p:nvPicPr>
          <p:cNvPr id="4" name="Picture 3">
            <a:extLst>
              <a:ext uri="{FF2B5EF4-FFF2-40B4-BE49-F238E27FC236}">
                <a16:creationId xmlns:a16="http://schemas.microsoft.com/office/drawing/2014/main" id="{E0882570-3E32-4C54-B3DA-6475627AA2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9052" y="3266110"/>
            <a:ext cx="5057052" cy="3660627"/>
          </a:xfrm>
          <a:prstGeom prst="rect">
            <a:avLst/>
          </a:prstGeom>
        </p:spPr>
      </p:pic>
    </p:spTree>
    <p:extLst>
      <p:ext uri="{BB962C8B-B14F-4D97-AF65-F5344CB8AC3E}">
        <p14:creationId xmlns:p14="http://schemas.microsoft.com/office/powerpoint/2010/main" val="33892940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FD75C2B-B1E3-41D2-83C4-0392E2FC1522}"/>
              </a:ext>
            </a:extLst>
          </p:cNvPr>
          <p:cNvSpPr/>
          <p:nvPr/>
        </p:nvSpPr>
        <p:spPr>
          <a:xfrm>
            <a:off x="3785912" y="308629"/>
            <a:ext cx="4620176" cy="400110"/>
          </a:xfrm>
          <a:prstGeom prst="rect">
            <a:avLst/>
          </a:prstGeom>
        </p:spPr>
        <p:txBody>
          <a:bodyPr wrap="none">
            <a:spAutoFit/>
          </a:bodyPr>
          <a:lstStyle/>
          <a:p>
            <a:pPr algn="ctr"/>
            <a:r>
              <a:rPr lang="ka-GE" sz="2000" b="1" dirty="0">
                <a:solidFill>
                  <a:srgbClr val="C00000"/>
                </a:solidFill>
              </a:rPr>
              <a:t>უსადენო ქსელები და ტექნოლოგიები</a:t>
            </a:r>
          </a:p>
        </p:txBody>
      </p:sp>
      <p:sp>
        <p:nvSpPr>
          <p:cNvPr id="3" name="Rectangle 2">
            <a:extLst>
              <a:ext uri="{FF2B5EF4-FFF2-40B4-BE49-F238E27FC236}">
                <a16:creationId xmlns:a16="http://schemas.microsoft.com/office/drawing/2014/main" id="{73B9FDA2-6C0E-4E01-A163-90A99FE07CFB}"/>
              </a:ext>
            </a:extLst>
          </p:cNvPr>
          <p:cNvSpPr/>
          <p:nvPr/>
        </p:nvSpPr>
        <p:spPr>
          <a:xfrm>
            <a:off x="288760" y="863131"/>
            <a:ext cx="10732169" cy="3281026"/>
          </a:xfrm>
          <a:prstGeom prst="rect">
            <a:avLst/>
          </a:prstGeom>
        </p:spPr>
        <p:txBody>
          <a:bodyPr wrap="square">
            <a:spAutoFit/>
          </a:bodyPr>
          <a:lstStyle/>
          <a:p>
            <a:pPr>
              <a:lnSpc>
                <a:spcPct val="150000"/>
              </a:lnSpc>
            </a:pPr>
            <a:r>
              <a:rPr lang="ka-GE" sz="2000" b="1" dirty="0"/>
              <a:t>უგამტარო შეერთებები გამოიყენება მონაცემთა გადასაცემად </a:t>
            </a:r>
          </a:p>
          <a:p>
            <a:pPr marL="342900" indent="-342900">
              <a:lnSpc>
                <a:spcPct val="150000"/>
              </a:lnSpc>
              <a:buFont typeface="Arial" panose="020B0604020202020204" pitchFamily="34" charset="0"/>
              <a:buChar char="•"/>
            </a:pPr>
            <a:r>
              <a:rPr lang="ka-GE" sz="2000" dirty="0"/>
              <a:t>ლოკალურ გამოთვლით ქსელებში, </a:t>
            </a:r>
          </a:p>
          <a:p>
            <a:pPr marL="342900" indent="-342900">
              <a:lnSpc>
                <a:spcPct val="150000"/>
              </a:lnSpc>
              <a:buFont typeface="Arial" panose="020B0604020202020204" pitchFamily="34" charset="0"/>
              <a:buChar char="•"/>
            </a:pPr>
            <a:r>
              <a:rPr lang="ka-GE" sz="2000" dirty="0"/>
              <a:t>გაფართოებულ ლოკალურ გამოთვლით ქსელებში და </a:t>
            </a:r>
          </a:p>
          <a:p>
            <a:pPr marL="342900" indent="-342900">
              <a:lnSpc>
                <a:spcPct val="150000"/>
              </a:lnSpc>
              <a:buFont typeface="Arial" panose="020B0604020202020204" pitchFamily="34" charset="0"/>
              <a:buChar char="•"/>
            </a:pPr>
            <a:r>
              <a:rPr lang="ka-GE" sz="2000" dirty="0"/>
              <a:t>მობილურ ქსელებში. </a:t>
            </a:r>
          </a:p>
          <a:p>
            <a:pPr>
              <a:lnSpc>
                <a:spcPct val="150000"/>
              </a:lnSpc>
            </a:pPr>
            <a:r>
              <a:rPr lang="ka-GE" sz="2000" dirty="0"/>
              <a:t>ტიპიური უგამტარო ქსელი მუშაობს ისე როგორც კაბელური ქსელი.</a:t>
            </a:r>
            <a:r>
              <a:rPr lang="ka-GE" sz="2000" dirty="0">
                <a:solidFill>
                  <a:srgbClr val="C00000"/>
                </a:solidFill>
              </a:rPr>
              <a:t> უგამტარო ადაპტერის პლატა ყენდება ყოველ კომპიუტერზე და მომხმარებლები მუშაობენ ისე თითქოს კომპიუტერები შეერთებულნი არიან კაბელის საშუალებით</a:t>
            </a:r>
          </a:p>
        </p:txBody>
      </p:sp>
      <p:pic>
        <p:nvPicPr>
          <p:cNvPr id="7" name="Picture 6">
            <a:extLst>
              <a:ext uri="{FF2B5EF4-FFF2-40B4-BE49-F238E27FC236}">
                <a16:creationId xmlns:a16="http://schemas.microsoft.com/office/drawing/2014/main" id="{C3272D4F-FB7F-433A-A873-472F7F9EDA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2080" y="3847375"/>
            <a:ext cx="3498654" cy="2701996"/>
          </a:xfrm>
          <a:prstGeom prst="rect">
            <a:avLst/>
          </a:prstGeom>
        </p:spPr>
      </p:pic>
      <p:pic>
        <p:nvPicPr>
          <p:cNvPr id="5" name="Picture 4">
            <a:extLst>
              <a:ext uri="{FF2B5EF4-FFF2-40B4-BE49-F238E27FC236}">
                <a16:creationId xmlns:a16="http://schemas.microsoft.com/office/drawing/2014/main" id="{D8365978-1B57-4823-BC78-864E9C7810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0013" y="4298548"/>
            <a:ext cx="2546628" cy="2102251"/>
          </a:xfrm>
          <a:prstGeom prst="rect">
            <a:avLst/>
          </a:prstGeom>
        </p:spPr>
      </p:pic>
    </p:spTree>
    <p:extLst>
      <p:ext uri="{BB962C8B-B14F-4D97-AF65-F5344CB8AC3E}">
        <p14:creationId xmlns:p14="http://schemas.microsoft.com/office/powerpoint/2010/main" val="363894959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80C2C6-1A68-4663-B55C-FC8B0B5801AE}"/>
              </a:ext>
            </a:extLst>
          </p:cNvPr>
          <p:cNvSpPr/>
          <p:nvPr/>
        </p:nvSpPr>
        <p:spPr>
          <a:xfrm>
            <a:off x="1187115" y="775446"/>
            <a:ext cx="10218821" cy="1715662"/>
          </a:xfrm>
          <a:prstGeom prst="rect">
            <a:avLst/>
          </a:prstGeom>
        </p:spPr>
        <p:txBody>
          <a:bodyPr wrap="square">
            <a:spAutoFit/>
          </a:bodyPr>
          <a:lstStyle/>
          <a:p>
            <a:pPr>
              <a:lnSpc>
                <a:spcPct val="150000"/>
              </a:lnSpc>
            </a:pPr>
            <a:r>
              <a:rPr lang="ka-GE" dirty="0"/>
              <a:t>უსადენო ლოკალურ ქსელებში გამოყენებულია მონაცემთა გადაცემის სამი პრინციპი:</a:t>
            </a:r>
          </a:p>
          <a:p>
            <a:pPr marL="285750" indent="-285750">
              <a:lnSpc>
                <a:spcPct val="150000"/>
              </a:lnSpc>
              <a:buFont typeface="Wingdings" panose="05000000000000000000" pitchFamily="2" charset="2"/>
              <a:buChar char="Ø"/>
            </a:pPr>
            <a:r>
              <a:rPr lang="ka-GE" dirty="0"/>
              <a:t> ინფრაწითელი გამოსხივება; </a:t>
            </a:r>
            <a:endParaRPr lang="en-US" dirty="0"/>
          </a:p>
          <a:p>
            <a:pPr marL="285750" indent="-285750">
              <a:lnSpc>
                <a:spcPct val="150000"/>
              </a:lnSpc>
              <a:buFont typeface="Wingdings" panose="05000000000000000000" pitchFamily="2" charset="2"/>
              <a:buChar char="Ø"/>
            </a:pPr>
            <a:r>
              <a:rPr lang="ka-GE" dirty="0"/>
              <a:t>ლაზერი; </a:t>
            </a:r>
          </a:p>
          <a:p>
            <a:pPr marL="285750" indent="-285750">
              <a:lnSpc>
                <a:spcPct val="150000"/>
              </a:lnSpc>
              <a:buFont typeface="Wingdings" panose="05000000000000000000" pitchFamily="2" charset="2"/>
              <a:buChar char="Ø"/>
            </a:pPr>
            <a:r>
              <a:rPr lang="ka-GE" dirty="0"/>
              <a:t>რადიოტალღებით გადაცემა</a:t>
            </a:r>
          </a:p>
        </p:txBody>
      </p:sp>
      <p:sp>
        <p:nvSpPr>
          <p:cNvPr id="3" name="Rectangle 2">
            <a:extLst>
              <a:ext uri="{FF2B5EF4-FFF2-40B4-BE49-F238E27FC236}">
                <a16:creationId xmlns:a16="http://schemas.microsoft.com/office/drawing/2014/main" id="{9A617BBB-32EA-4998-9C60-5D14BE4D38C5}"/>
              </a:ext>
            </a:extLst>
          </p:cNvPr>
          <p:cNvSpPr/>
          <p:nvPr/>
        </p:nvSpPr>
        <p:spPr>
          <a:xfrm>
            <a:off x="577516" y="3069352"/>
            <a:ext cx="10844461" cy="1715662"/>
          </a:xfrm>
          <a:prstGeom prst="rect">
            <a:avLst/>
          </a:prstGeom>
        </p:spPr>
        <p:txBody>
          <a:bodyPr wrap="square">
            <a:spAutoFit/>
          </a:bodyPr>
          <a:lstStyle/>
          <a:p>
            <a:pPr>
              <a:lnSpc>
                <a:spcPct val="150000"/>
              </a:lnSpc>
            </a:pPr>
            <a:r>
              <a:rPr lang="ka-GE" b="1" dirty="0">
                <a:solidFill>
                  <a:srgbClr val="C00000"/>
                </a:solidFill>
              </a:rPr>
              <a:t>ინფრაწითელი და ლაზერული გადაცემები მოითხოვენ </a:t>
            </a:r>
            <a:r>
              <a:rPr lang="ka-GE" dirty="0"/>
              <a:t>ობიექტის პირდაპირ ხედვას. გადამცემი და მიმღები უნდა ,,ხედავდნენ~ ერთმანეთს. </a:t>
            </a:r>
          </a:p>
          <a:p>
            <a:pPr>
              <a:lnSpc>
                <a:spcPct val="150000"/>
              </a:lnSpc>
            </a:pPr>
            <a:r>
              <a:rPr lang="ka-GE" b="1" dirty="0">
                <a:solidFill>
                  <a:srgbClr val="C00000"/>
                </a:solidFill>
              </a:rPr>
              <a:t>უსადენო მობილურ ქსელებში გადაცემის </a:t>
            </a:r>
            <a:r>
              <a:rPr lang="ka-GE" dirty="0"/>
              <a:t>გარემოდ გამოყენებულია სატელეფონი სისტემები, რომლებშიც ჩართულია პაკეტური რადიოგადაცემა, ფიჭური ქსელი და თანამგზავრის სადგურები. </a:t>
            </a:r>
          </a:p>
        </p:txBody>
      </p:sp>
      <p:sp>
        <p:nvSpPr>
          <p:cNvPr id="5" name="Rectangle 4">
            <a:extLst>
              <a:ext uri="{FF2B5EF4-FFF2-40B4-BE49-F238E27FC236}">
                <a16:creationId xmlns:a16="http://schemas.microsoft.com/office/drawing/2014/main" id="{01CC07B9-C3E9-494E-A465-233F78B14ACB}"/>
              </a:ext>
            </a:extLst>
          </p:cNvPr>
          <p:cNvSpPr/>
          <p:nvPr/>
        </p:nvSpPr>
        <p:spPr>
          <a:xfrm>
            <a:off x="577516" y="4920925"/>
            <a:ext cx="11036968" cy="884666"/>
          </a:xfrm>
          <a:prstGeom prst="rect">
            <a:avLst/>
          </a:prstGeom>
        </p:spPr>
        <p:txBody>
          <a:bodyPr wrap="square">
            <a:spAutoFit/>
          </a:bodyPr>
          <a:lstStyle/>
          <a:p>
            <a:pPr>
              <a:lnSpc>
                <a:spcPct val="150000"/>
              </a:lnSpc>
            </a:pPr>
            <a:r>
              <a:rPr lang="ka-GE" dirty="0"/>
              <a:t>უსადენო ქსელი იყენებს ინფრაწითელ გამოსხივებას, ლაზერს, ვიწრო დიაპაზონის ან ფართო სპექტრის რადიო გადაცემებს</a:t>
            </a:r>
          </a:p>
        </p:txBody>
      </p:sp>
    </p:spTree>
    <p:extLst>
      <p:ext uri="{BB962C8B-B14F-4D97-AF65-F5344CB8AC3E}">
        <p14:creationId xmlns:p14="http://schemas.microsoft.com/office/powerpoint/2010/main" val="25074910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54867-CE45-4A5D-A81E-728361BBA42B}"/>
              </a:ext>
            </a:extLst>
          </p:cNvPr>
          <p:cNvSpPr>
            <a:spLocks noGrp="1"/>
          </p:cNvSpPr>
          <p:nvPr>
            <p:ph type="title"/>
          </p:nvPr>
        </p:nvSpPr>
        <p:spPr/>
        <p:txBody>
          <a:bodyPr>
            <a:normAutofit/>
          </a:bodyPr>
          <a:lstStyle/>
          <a:p>
            <a:pPr algn="ctr"/>
            <a:r>
              <a:rPr lang="ka-GE" sz="2000" b="1" dirty="0">
                <a:solidFill>
                  <a:srgbClr val="C00000"/>
                </a:solidFill>
                <a:latin typeface="+mn-lt"/>
                <a:ea typeface="+mn-ea"/>
                <a:cs typeface="+mn-cs"/>
              </a:rPr>
              <a:t>ინფორმაციის წარმოდგენა</a:t>
            </a:r>
          </a:p>
        </p:txBody>
      </p:sp>
      <p:sp>
        <p:nvSpPr>
          <p:cNvPr id="4" name="TextBox 3">
            <a:extLst>
              <a:ext uri="{FF2B5EF4-FFF2-40B4-BE49-F238E27FC236}">
                <a16:creationId xmlns:a16="http://schemas.microsoft.com/office/drawing/2014/main" id="{2C1D47C1-8528-4ED2-B428-52FB93ADE647}"/>
              </a:ext>
            </a:extLst>
          </p:cNvPr>
          <p:cNvSpPr txBox="1"/>
          <p:nvPr/>
        </p:nvSpPr>
        <p:spPr>
          <a:xfrm>
            <a:off x="838200" y="1690688"/>
            <a:ext cx="2508115" cy="369332"/>
          </a:xfrm>
          <a:prstGeom prst="rect">
            <a:avLst/>
          </a:prstGeom>
          <a:noFill/>
        </p:spPr>
        <p:txBody>
          <a:bodyPr wrap="square" rtlCol="0">
            <a:spAutoFit/>
          </a:bodyPr>
          <a:lstStyle/>
          <a:p>
            <a:r>
              <a:rPr lang="ka-GE" dirty="0">
                <a:solidFill>
                  <a:srgbClr val="C00000"/>
                </a:solidFill>
              </a:rPr>
              <a:t>იმპულსები</a:t>
            </a:r>
          </a:p>
        </p:txBody>
      </p:sp>
      <p:sp>
        <p:nvSpPr>
          <p:cNvPr id="5" name="TextBox 4">
            <a:extLst>
              <a:ext uri="{FF2B5EF4-FFF2-40B4-BE49-F238E27FC236}">
                <a16:creationId xmlns:a16="http://schemas.microsoft.com/office/drawing/2014/main" id="{3C113E58-41B6-48EB-AC58-CB9BAC920C16}"/>
              </a:ext>
            </a:extLst>
          </p:cNvPr>
          <p:cNvSpPr txBox="1"/>
          <p:nvPr/>
        </p:nvSpPr>
        <p:spPr>
          <a:xfrm>
            <a:off x="6966626" y="1690688"/>
            <a:ext cx="3383604" cy="369332"/>
          </a:xfrm>
          <a:prstGeom prst="rect">
            <a:avLst/>
          </a:prstGeom>
          <a:noFill/>
        </p:spPr>
        <p:txBody>
          <a:bodyPr wrap="square" rtlCol="0">
            <a:spAutoFit/>
          </a:bodyPr>
          <a:lstStyle/>
          <a:p>
            <a:r>
              <a:rPr lang="ka-GE" dirty="0">
                <a:solidFill>
                  <a:srgbClr val="C00000"/>
                </a:solidFill>
              </a:rPr>
              <a:t>სინუსოიდური ტალღები</a:t>
            </a:r>
          </a:p>
        </p:txBody>
      </p:sp>
      <p:pic>
        <p:nvPicPr>
          <p:cNvPr id="9" name="Picture 8">
            <a:extLst>
              <a:ext uri="{FF2B5EF4-FFF2-40B4-BE49-F238E27FC236}">
                <a16:creationId xmlns:a16="http://schemas.microsoft.com/office/drawing/2014/main" id="{12BE23DF-D665-4B0D-897F-50C01B6D02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6626" y="2444235"/>
            <a:ext cx="3542110" cy="1651993"/>
          </a:xfrm>
          <a:prstGeom prst="rect">
            <a:avLst/>
          </a:prstGeom>
        </p:spPr>
      </p:pic>
      <p:pic>
        <p:nvPicPr>
          <p:cNvPr id="11" name="Picture 10">
            <a:extLst>
              <a:ext uri="{FF2B5EF4-FFF2-40B4-BE49-F238E27FC236}">
                <a16:creationId xmlns:a16="http://schemas.microsoft.com/office/drawing/2014/main" id="{F13FDE08-B774-435D-BD9A-C2CD56328D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093" y="2452493"/>
            <a:ext cx="3542109" cy="1771055"/>
          </a:xfrm>
          <a:prstGeom prst="rect">
            <a:avLst/>
          </a:prstGeom>
        </p:spPr>
      </p:pic>
      <p:sp>
        <p:nvSpPr>
          <p:cNvPr id="12" name="TextBox 11">
            <a:extLst>
              <a:ext uri="{FF2B5EF4-FFF2-40B4-BE49-F238E27FC236}">
                <a16:creationId xmlns:a16="http://schemas.microsoft.com/office/drawing/2014/main" id="{06C11510-A721-43E0-B64C-F2207B154313}"/>
              </a:ext>
            </a:extLst>
          </p:cNvPr>
          <p:cNvSpPr txBox="1"/>
          <p:nvPr/>
        </p:nvSpPr>
        <p:spPr>
          <a:xfrm>
            <a:off x="449093" y="4096228"/>
            <a:ext cx="3542109" cy="1200329"/>
          </a:xfrm>
          <a:prstGeom prst="rect">
            <a:avLst/>
          </a:prstGeom>
          <a:noFill/>
        </p:spPr>
        <p:txBody>
          <a:bodyPr wrap="square" rtlCol="0">
            <a:spAutoFit/>
          </a:bodyPr>
          <a:lstStyle/>
          <a:p>
            <a:r>
              <a:rPr lang="ka-GE" dirty="0"/>
              <a:t>ინფორმაციის წარმოდგენა -კოდირებულად</a:t>
            </a:r>
          </a:p>
          <a:p>
            <a:endParaRPr lang="ka-GE" dirty="0"/>
          </a:p>
          <a:p>
            <a:r>
              <a:rPr lang="ka-GE" dirty="0"/>
              <a:t>სპილენძის გამტარები</a:t>
            </a:r>
          </a:p>
        </p:txBody>
      </p:sp>
      <p:sp>
        <p:nvSpPr>
          <p:cNvPr id="13" name="TextBox 12">
            <a:extLst>
              <a:ext uri="{FF2B5EF4-FFF2-40B4-BE49-F238E27FC236}">
                <a16:creationId xmlns:a16="http://schemas.microsoft.com/office/drawing/2014/main" id="{E98DFC36-90F7-4447-9EB7-38DBA1B77C82}"/>
              </a:ext>
            </a:extLst>
          </p:cNvPr>
          <p:cNvSpPr txBox="1"/>
          <p:nvPr/>
        </p:nvSpPr>
        <p:spPr>
          <a:xfrm>
            <a:off x="6808121" y="4223548"/>
            <a:ext cx="3542109" cy="1477328"/>
          </a:xfrm>
          <a:prstGeom prst="rect">
            <a:avLst/>
          </a:prstGeom>
          <a:noFill/>
        </p:spPr>
        <p:txBody>
          <a:bodyPr wrap="square" rtlCol="0">
            <a:spAutoFit/>
          </a:bodyPr>
          <a:lstStyle/>
          <a:p>
            <a:r>
              <a:rPr lang="ka-GE" dirty="0"/>
              <a:t>ინფორმაციის წარმოდგენა -მოდულაცია</a:t>
            </a:r>
          </a:p>
          <a:p>
            <a:endParaRPr lang="ka-GE" dirty="0"/>
          </a:p>
          <a:p>
            <a:r>
              <a:rPr lang="ka-GE" dirty="0"/>
              <a:t>ოპტიკური ბოჭკო</a:t>
            </a:r>
          </a:p>
          <a:p>
            <a:r>
              <a:rPr lang="ka-GE" dirty="0"/>
              <a:t>უკაბელო  გადაცემა</a:t>
            </a:r>
          </a:p>
        </p:txBody>
      </p:sp>
    </p:spTree>
    <p:extLst>
      <p:ext uri="{BB962C8B-B14F-4D97-AF65-F5344CB8AC3E}">
        <p14:creationId xmlns:p14="http://schemas.microsoft.com/office/powerpoint/2010/main" val="1107425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067C40-6F2B-42C3-AB16-3E5ED70015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027" y="1835834"/>
            <a:ext cx="6487430" cy="4763165"/>
          </a:xfrm>
          <a:prstGeom prst="rect">
            <a:avLst/>
          </a:prstGeom>
        </p:spPr>
      </p:pic>
      <p:sp>
        <p:nvSpPr>
          <p:cNvPr id="4" name="TextBox 3">
            <a:extLst>
              <a:ext uri="{FF2B5EF4-FFF2-40B4-BE49-F238E27FC236}">
                <a16:creationId xmlns:a16="http://schemas.microsoft.com/office/drawing/2014/main" id="{6B0D1B96-BDF0-44E1-B927-E26DFE38AACB}"/>
              </a:ext>
            </a:extLst>
          </p:cNvPr>
          <p:cNvSpPr txBox="1"/>
          <p:nvPr/>
        </p:nvSpPr>
        <p:spPr>
          <a:xfrm>
            <a:off x="3229898" y="486696"/>
            <a:ext cx="4841390" cy="400110"/>
          </a:xfrm>
          <a:prstGeom prst="rect">
            <a:avLst/>
          </a:prstGeom>
          <a:noFill/>
        </p:spPr>
        <p:txBody>
          <a:bodyPr wrap="none" rtlCol="0">
            <a:spAutoFit/>
          </a:bodyPr>
          <a:lstStyle/>
          <a:p>
            <a:r>
              <a:rPr lang="ka-GE" sz="2000" b="1" dirty="0">
                <a:solidFill>
                  <a:srgbClr val="C00000"/>
                </a:solidFill>
              </a:rPr>
              <a:t>კომპიუტერული ქსელის კომპონენტები</a:t>
            </a:r>
          </a:p>
        </p:txBody>
      </p:sp>
      <p:sp>
        <p:nvSpPr>
          <p:cNvPr id="5" name="TextBox 4">
            <a:extLst>
              <a:ext uri="{FF2B5EF4-FFF2-40B4-BE49-F238E27FC236}">
                <a16:creationId xmlns:a16="http://schemas.microsoft.com/office/drawing/2014/main" id="{97E274B1-9CA6-4C2A-A863-0C80AC0962BB}"/>
              </a:ext>
            </a:extLst>
          </p:cNvPr>
          <p:cNvSpPr txBox="1"/>
          <p:nvPr/>
        </p:nvSpPr>
        <p:spPr>
          <a:xfrm>
            <a:off x="7127457" y="2271252"/>
            <a:ext cx="4169808" cy="369332"/>
          </a:xfrm>
          <a:prstGeom prst="rect">
            <a:avLst/>
          </a:prstGeom>
          <a:noFill/>
        </p:spPr>
        <p:txBody>
          <a:bodyPr wrap="square" rtlCol="0">
            <a:spAutoFit/>
          </a:bodyPr>
          <a:lstStyle/>
          <a:p>
            <a:r>
              <a:rPr lang="ka-GE" dirty="0"/>
              <a:t>ქსელური მოწყობილობები</a:t>
            </a:r>
          </a:p>
        </p:txBody>
      </p:sp>
      <p:sp>
        <p:nvSpPr>
          <p:cNvPr id="6" name="TextBox 5">
            <a:extLst>
              <a:ext uri="{FF2B5EF4-FFF2-40B4-BE49-F238E27FC236}">
                <a16:creationId xmlns:a16="http://schemas.microsoft.com/office/drawing/2014/main" id="{392B57D4-D331-41EB-9D37-B88693E35D13}"/>
              </a:ext>
            </a:extLst>
          </p:cNvPr>
          <p:cNvSpPr txBox="1"/>
          <p:nvPr/>
        </p:nvSpPr>
        <p:spPr>
          <a:xfrm>
            <a:off x="7127457" y="3501432"/>
            <a:ext cx="4169808" cy="369332"/>
          </a:xfrm>
          <a:prstGeom prst="rect">
            <a:avLst/>
          </a:prstGeom>
          <a:noFill/>
        </p:spPr>
        <p:txBody>
          <a:bodyPr wrap="square" rtlCol="0">
            <a:spAutoFit/>
          </a:bodyPr>
          <a:lstStyle/>
          <a:p>
            <a:r>
              <a:rPr lang="ka-GE" dirty="0"/>
              <a:t>კავშირის საშუალებები</a:t>
            </a:r>
          </a:p>
        </p:txBody>
      </p:sp>
      <p:sp>
        <p:nvSpPr>
          <p:cNvPr id="7" name="TextBox 6">
            <a:extLst>
              <a:ext uri="{FF2B5EF4-FFF2-40B4-BE49-F238E27FC236}">
                <a16:creationId xmlns:a16="http://schemas.microsoft.com/office/drawing/2014/main" id="{54B91D96-D634-4E5D-91A5-30B40A5553C6}"/>
              </a:ext>
            </a:extLst>
          </p:cNvPr>
          <p:cNvSpPr txBox="1"/>
          <p:nvPr/>
        </p:nvSpPr>
        <p:spPr>
          <a:xfrm>
            <a:off x="6994720" y="4556588"/>
            <a:ext cx="4169808" cy="369332"/>
          </a:xfrm>
          <a:prstGeom prst="rect">
            <a:avLst/>
          </a:prstGeom>
          <a:noFill/>
        </p:spPr>
        <p:txBody>
          <a:bodyPr wrap="square" rtlCol="0">
            <a:spAutoFit/>
          </a:bodyPr>
          <a:lstStyle/>
          <a:p>
            <a:r>
              <a:rPr lang="ka-GE" dirty="0"/>
              <a:t>საკომუნიკაციო პროტოკოლები</a:t>
            </a:r>
          </a:p>
        </p:txBody>
      </p:sp>
      <p:sp>
        <p:nvSpPr>
          <p:cNvPr id="8" name="TextBox 7">
            <a:extLst>
              <a:ext uri="{FF2B5EF4-FFF2-40B4-BE49-F238E27FC236}">
                <a16:creationId xmlns:a16="http://schemas.microsoft.com/office/drawing/2014/main" id="{7E3804C1-1702-4CE1-B197-BDAA6B196203}"/>
              </a:ext>
            </a:extLst>
          </p:cNvPr>
          <p:cNvSpPr txBox="1"/>
          <p:nvPr/>
        </p:nvSpPr>
        <p:spPr>
          <a:xfrm>
            <a:off x="7127457" y="5690282"/>
            <a:ext cx="4169808" cy="369332"/>
          </a:xfrm>
          <a:prstGeom prst="rect">
            <a:avLst/>
          </a:prstGeom>
          <a:noFill/>
        </p:spPr>
        <p:txBody>
          <a:bodyPr wrap="square" rtlCol="0">
            <a:spAutoFit/>
          </a:bodyPr>
          <a:lstStyle/>
          <a:p>
            <a:r>
              <a:rPr lang="ka-GE" dirty="0"/>
              <a:t>ქსელის დაცვის საშუალებები</a:t>
            </a:r>
          </a:p>
        </p:txBody>
      </p:sp>
    </p:spTree>
    <p:extLst>
      <p:ext uri="{BB962C8B-B14F-4D97-AF65-F5344CB8AC3E}">
        <p14:creationId xmlns:p14="http://schemas.microsoft.com/office/powerpoint/2010/main" val="5701332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7CFD4EB-E79C-4605-A952-31303566F38C}"/>
              </a:ext>
            </a:extLst>
          </p:cNvPr>
          <p:cNvSpPr/>
          <p:nvPr/>
        </p:nvSpPr>
        <p:spPr>
          <a:xfrm>
            <a:off x="2326745" y="261013"/>
            <a:ext cx="6762826" cy="707886"/>
          </a:xfrm>
          <a:prstGeom prst="rect">
            <a:avLst/>
          </a:prstGeom>
        </p:spPr>
        <p:txBody>
          <a:bodyPr wrap="square">
            <a:spAutoFit/>
          </a:bodyPr>
          <a:lstStyle/>
          <a:p>
            <a:pPr algn="ctr"/>
            <a:r>
              <a:rPr lang="en-US" sz="2000" b="1" dirty="0">
                <a:solidFill>
                  <a:srgbClr val="C00000"/>
                </a:solidFill>
              </a:rPr>
              <a:t>DATA LINK</a:t>
            </a:r>
            <a:endParaRPr lang="ka-GE" sz="2000" b="1" dirty="0">
              <a:solidFill>
                <a:srgbClr val="C00000"/>
              </a:solidFill>
            </a:endParaRPr>
          </a:p>
          <a:p>
            <a:pPr algn="ctr"/>
            <a:r>
              <a:rPr lang="ka-GE" sz="2000" b="1" dirty="0">
                <a:solidFill>
                  <a:srgbClr val="C00000"/>
                </a:solidFill>
              </a:rPr>
              <a:t> მონაცემთა გადაცემის არხის დონე</a:t>
            </a:r>
            <a:r>
              <a:rPr lang="en-US" sz="2000" b="1" dirty="0">
                <a:solidFill>
                  <a:srgbClr val="C00000"/>
                </a:solidFill>
              </a:rPr>
              <a:t> </a:t>
            </a:r>
            <a:endParaRPr lang="ka-GE" sz="2000" b="1" dirty="0">
              <a:solidFill>
                <a:srgbClr val="C00000"/>
              </a:solidFill>
            </a:endParaRPr>
          </a:p>
        </p:txBody>
      </p:sp>
      <p:sp>
        <p:nvSpPr>
          <p:cNvPr id="4" name="Rectangle 3">
            <a:extLst>
              <a:ext uri="{FF2B5EF4-FFF2-40B4-BE49-F238E27FC236}">
                <a16:creationId xmlns:a16="http://schemas.microsoft.com/office/drawing/2014/main" id="{825E8682-188D-420A-8E0B-E1E8B611BF40}"/>
              </a:ext>
            </a:extLst>
          </p:cNvPr>
          <p:cNvSpPr/>
          <p:nvPr/>
        </p:nvSpPr>
        <p:spPr>
          <a:xfrm>
            <a:off x="602758" y="1466280"/>
            <a:ext cx="10986484" cy="881844"/>
          </a:xfrm>
          <a:prstGeom prst="rect">
            <a:avLst/>
          </a:prstGeom>
        </p:spPr>
        <p:txBody>
          <a:bodyPr wrap="square">
            <a:spAutoFit/>
          </a:bodyPr>
          <a:lstStyle/>
          <a:p>
            <a:pPr>
              <a:lnSpc>
                <a:spcPct val="150000"/>
              </a:lnSpc>
            </a:pPr>
            <a:r>
              <a:rPr lang="ka-GE" dirty="0">
                <a:solidFill>
                  <a:srgbClr val="202122"/>
                </a:solidFill>
                <a:latin typeface="Arial" panose="020B0604020202020204" pitchFamily="34" charset="0"/>
              </a:rPr>
              <a:t>უზრუნევლყოფს ქსელურ ობიექტებს შორის მონაცემების ელემენტარულ გადაცემას და ფიზიკურ დონეზე მომხდარი შეცდომების აღმოჩენას და შესაძლო აღმოფხვრას.</a:t>
            </a:r>
            <a:endParaRPr lang="ka-GE" dirty="0"/>
          </a:p>
        </p:txBody>
      </p:sp>
      <p:sp>
        <p:nvSpPr>
          <p:cNvPr id="5" name="Rectangle 4">
            <a:extLst>
              <a:ext uri="{FF2B5EF4-FFF2-40B4-BE49-F238E27FC236}">
                <a16:creationId xmlns:a16="http://schemas.microsoft.com/office/drawing/2014/main" id="{89DD5620-79CE-44F8-9EF1-D30F2C3AC243}"/>
              </a:ext>
            </a:extLst>
          </p:cNvPr>
          <p:cNvSpPr/>
          <p:nvPr/>
        </p:nvSpPr>
        <p:spPr>
          <a:xfrm>
            <a:off x="602758" y="2635000"/>
            <a:ext cx="10210800" cy="2545633"/>
          </a:xfrm>
          <a:prstGeom prst="rect">
            <a:avLst/>
          </a:prstGeom>
        </p:spPr>
        <p:txBody>
          <a:bodyPr wrap="square">
            <a:spAutoFit/>
          </a:bodyPr>
          <a:lstStyle/>
          <a:p>
            <a:pPr>
              <a:lnSpc>
                <a:spcPct val="150000"/>
              </a:lnSpc>
            </a:pPr>
            <a:r>
              <a:rPr lang="ka-GE" dirty="0"/>
              <a:t>ის აწარმოებს ორ ძირითად მომსახურეობას: </a:t>
            </a:r>
          </a:p>
          <a:p>
            <a:pPr marL="285750" indent="-285750">
              <a:lnSpc>
                <a:spcPct val="150000"/>
              </a:lnSpc>
              <a:buFont typeface="Wingdings" panose="05000000000000000000" pitchFamily="2" charset="2"/>
              <a:buChar char="§"/>
            </a:pPr>
            <a:r>
              <a:rPr lang="ka-GE" dirty="0"/>
              <a:t>აძლევს საშუალებას ზედა დონეებს, განახორციელონ წვდომა გამტარზე ისეთი ხერხების გამოყენებით როგორიც არის ”</a:t>
            </a:r>
            <a:r>
              <a:rPr lang="en-US" dirty="0"/>
              <a:t>framing ” </a:t>
            </a:r>
            <a:r>
              <a:rPr lang="ka-GE" dirty="0"/>
              <a:t>ფრეიმების ფორმირება; </a:t>
            </a:r>
          </a:p>
          <a:p>
            <a:pPr marL="285750" indent="-285750">
              <a:lnSpc>
                <a:spcPct val="150000"/>
              </a:lnSpc>
              <a:buFont typeface="Wingdings" panose="05000000000000000000" pitchFamily="2" charset="2"/>
              <a:buChar char="§"/>
            </a:pPr>
            <a:r>
              <a:rPr lang="ka-GE" dirty="0"/>
              <a:t> მართავს, თუ როგორ ხდება მონაცემების გაგზავნა და მიღება გამტარზე ისეთი ხერხების გამოყენებით, როგორიცაა გამტარზე დაშვების კონტროლი და შეცდომების აღმოჩენა (</a:t>
            </a:r>
            <a:r>
              <a:rPr lang="en-US" dirty="0"/>
              <a:t>Media Access Control and Error Detection). </a:t>
            </a:r>
            <a:endParaRPr lang="ka-GE" dirty="0"/>
          </a:p>
        </p:txBody>
      </p:sp>
    </p:spTree>
    <p:extLst>
      <p:ext uri="{BB962C8B-B14F-4D97-AF65-F5344CB8AC3E}">
        <p14:creationId xmlns:p14="http://schemas.microsoft.com/office/powerpoint/2010/main" val="33885009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0B7FCE9-D643-4485-9854-37AA8C0BBE72}"/>
              </a:ext>
            </a:extLst>
          </p:cNvPr>
          <p:cNvSpPr/>
          <p:nvPr/>
        </p:nvSpPr>
        <p:spPr>
          <a:xfrm>
            <a:off x="4330026" y="459571"/>
            <a:ext cx="2506712" cy="369332"/>
          </a:xfrm>
          <a:prstGeom prst="rect">
            <a:avLst/>
          </a:prstGeom>
        </p:spPr>
        <p:txBody>
          <a:bodyPr wrap="none">
            <a:spAutoFit/>
          </a:bodyPr>
          <a:lstStyle/>
          <a:p>
            <a:r>
              <a:rPr lang="en-US" b="1" dirty="0">
                <a:solidFill>
                  <a:srgbClr val="C00000"/>
                </a:solidFill>
              </a:rPr>
              <a:t>Ethernet </a:t>
            </a:r>
            <a:r>
              <a:rPr lang="ka-GE" b="1" dirty="0">
                <a:solidFill>
                  <a:srgbClr val="C00000"/>
                </a:solidFill>
              </a:rPr>
              <a:t>ტექნოლოგია </a:t>
            </a:r>
          </a:p>
        </p:txBody>
      </p:sp>
      <p:sp>
        <p:nvSpPr>
          <p:cNvPr id="3" name="Rectangle 2">
            <a:extLst>
              <a:ext uri="{FF2B5EF4-FFF2-40B4-BE49-F238E27FC236}">
                <a16:creationId xmlns:a16="http://schemas.microsoft.com/office/drawing/2014/main" id="{41A7F4F2-47A5-482B-95E1-C47268FAB436}"/>
              </a:ext>
            </a:extLst>
          </p:cNvPr>
          <p:cNvSpPr/>
          <p:nvPr/>
        </p:nvSpPr>
        <p:spPr>
          <a:xfrm>
            <a:off x="290945" y="1221754"/>
            <a:ext cx="11429999" cy="1299138"/>
          </a:xfrm>
          <a:prstGeom prst="rect">
            <a:avLst/>
          </a:prstGeom>
        </p:spPr>
        <p:txBody>
          <a:bodyPr wrap="square">
            <a:spAutoFit/>
          </a:bodyPr>
          <a:lstStyle/>
          <a:p>
            <a:pPr>
              <a:lnSpc>
                <a:spcPct val="150000"/>
              </a:lnSpc>
            </a:pPr>
            <a:r>
              <a:rPr lang="en-US" b="1" dirty="0"/>
              <a:t>Ethernet</a:t>
            </a:r>
            <a:r>
              <a:rPr lang="en-US" dirty="0"/>
              <a:t> – </a:t>
            </a:r>
            <a:r>
              <a:rPr lang="ka-GE" dirty="0"/>
              <a:t>არის დღევანდელ დღეს ყველაზე გავრცელებული ლოკალური ქსელის სტანდარტი. ამ სტანდარტით აგებულია ათეულობით მილიონი ლოკალური ქსელი. მსოფლიოში პრიველი ლოკალური ქსელი იყო </a:t>
            </a:r>
            <a:r>
              <a:rPr lang="en-US" dirty="0"/>
              <a:t>Ethernet-</a:t>
            </a:r>
            <a:r>
              <a:rPr lang="ka-GE" dirty="0"/>
              <a:t>ის ორიგინალური ვერსია.</a:t>
            </a:r>
          </a:p>
        </p:txBody>
      </p:sp>
      <p:sp>
        <p:nvSpPr>
          <p:cNvPr id="4" name="Rectangle 3">
            <a:extLst>
              <a:ext uri="{FF2B5EF4-FFF2-40B4-BE49-F238E27FC236}">
                <a16:creationId xmlns:a16="http://schemas.microsoft.com/office/drawing/2014/main" id="{A6AE4D1A-75E7-4A8B-847C-D05EA1C486DA}"/>
              </a:ext>
            </a:extLst>
          </p:cNvPr>
          <p:cNvSpPr/>
          <p:nvPr/>
        </p:nvSpPr>
        <p:spPr>
          <a:xfrm>
            <a:off x="290945" y="2590577"/>
            <a:ext cx="11249889" cy="646331"/>
          </a:xfrm>
          <a:prstGeom prst="rect">
            <a:avLst/>
          </a:prstGeom>
        </p:spPr>
        <p:txBody>
          <a:bodyPr wrap="square">
            <a:spAutoFit/>
          </a:bodyPr>
          <a:lstStyle/>
          <a:p>
            <a:r>
              <a:rPr lang="ka-GE" dirty="0"/>
              <a:t>ის შეიქმნა 30-ზე მეტი წლის წინ .პირველი </a:t>
            </a:r>
            <a:r>
              <a:rPr lang="en-US" dirty="0"/>
              <a:t>Ethernet </a:t>
            </a:r>
            <a:r>
              <a:rPr lang="ka-GE" dirty="0"/>
              <a:t>ტექნოლოგიის სტანდარტი იქნა გამოქვეყნებული 1980 წელს.</a:t>
            </a:r>
          </a:p>
        </p:txBody>
      </p:sp>
      <p:sp>
        <p:nvSpPr>
          <p:cNvPr id="5" name="Rectangle 4">
            <a:extLst>
              <a:ext uri="{FF2B5EF4-FFF2-40B4-BE49-F238E27FC236}">
                <a16:creationId xmlns:a16="http://schemas.microsoft.com/office/drawing/2014/main" id="{EB96126B-CE62-4CEF-AE0D-C08486C7C424}"/>
              </a:ext>
            </a:extLst>
          </p:cNvPr>
          <p:cNvSpPr/>
          <p:nvPr/>
        </p:nvSpPr>
        <p:spPr>
          <a:xfrm>
            <a:off x="290945" y="3336667"/>
            <a:ext cx="11429998" cy="884666"/>
          </a:xfrm>
          <a:prstGeom prst="rect">
            <a:avLst/>
          </a:prstGeom>
        </p:spPr>
        <p:txBody>
          <a:bodyPr wrap="square">
            <a:spAutoFit/>
          </a:bodyPr>
          <a:lstStyle/>
          <a:p>
            <a:pPr>
              <a:lnSpc>
                <a:spcPct val="150000"/>
              </a:lnSpc>
            </a:pPr>
            <a:r>
              <a:rPr lang="ka-GE" dirty="0"/>
              <a:t>1985 წელს, ელექტრონიკისა და ელექტროობის ინსტიტუტის (</a:t>
            </a:r>
            <a:r>
              <a:rPr lang="en-US" dirty="0"/>
              <a:t>IEEE) </a:t>
            </a:r>
            <a:r>
              <a:rPr lang="ka-GE" dirty="0"/>
              <a:t>სტანდარტების კომიტეტმა გამოაქვეყნა </a:t>
            </a:r>
            <a:r>
              <a:rPr lang="ka-GE" b="1" dirty="0">
                <a:solidFill>
                  <a:srgbClr val="C00000"/>
                </a:solidFill>
              </a:rPr>
              <a:t>ლოკალური და ქალაქის ზომის ქსელების სტანდარტები, ციფრებით 802</a:t>
            </a:r>
          </a:p>
        </p:txBody>
      </p:sp>
      <p:sp>
        <p:nvSpPr>
          <p:cNvPr id="6" name="Rectangle 5">
            <a:extLst>
              <a:ext uri="{FF2B5EF4-FFF2-40B4-BE49-F238E27FC236}">
                <a16:creationId xmlns:a16="http://schemas.microsoft.com/office/drawing/2014/main" id="{6B4D8023-F9FD-49A5-BFC1-50FF98DF7794}"/>
              </a:ext>
            </a:extLst>
          </p:cNvPr>
          <p:cNvSpPr/>
          <p:nvPr/>
        </p:nvSpPr>
        <p:spPr>
          <a:xfrm>
            <a:off x="290945" y="4221333"/>
            <a:ext cx="11429998" cy="2131161"/>
          </a:xfrm>
          <a:prstGeom prst="rect">
            <a:avLst/>
          </a:prstGeom>
        </p:spPr>
        <p:txBody>
          <a:bodyPr wrap="square">
            <a:spAutoFit/>
          </a:bodyPr>
          <a:lstStyle/>
          <a:p>
            <a:pPr>
              <a:lnSpc>
                <a:spcPct val="150000"/>
              </a:lnSpc>
            </a:pPr>
            <a:r>
              <a:rPr lang="en-US" b="1" dirty="0">
                <a:solidFill>
                  <a:srgbClr val="C00000"/>
                </a:solidFill>
              </a:rPr>
              <a:t>Ethernet-</a:t>
            </a:r>
            <a:r>
              <a:rPr lang="ka-GE" b="1" dirty="0">
                <a:solidFill>
                  <a:srgbClr val="C00000"/>
                </a:solidFill>
              </a:rPr>
              <a:t>ის სტანდარტია 802.3</a:t>
            </a:r>
            <a:r>
              <a:rPr lang="ka-GE" dirty="0"/>
              <a:t>. ინსტიტუტს უნდოდა, რომ მათი სტანდარტი შეთავსებულიყო საერთაშორისო სტანდარტების ორგანიზაციასთან (</a:t>
            </a:r>
            <a:r>
              <a:rPr lang="en-US" dirty="0"/>
              <a:t>ISO) </a:t>
            </a:r>
            <a:r>
              <a:rPr lang="ka-GE" dirty="0"/>
              <a:t>და </a:t>
            </a:r>
            <a:r>
              <a:rPr lang="en-US" dirty="0" err="1"/>
              <a:t>OSI</a:t>
            </a:r>
            <a:r>
              <a:rPr lang="en-US" dirty="0"/>
              <a:t> </a:t>
            </a:r>
            <a:r>
              <a:rPr lang="ka-GE" dirty="0"/>
              <a:t>მოდელთან. იმისათვის, რომ ეს მომხდარიყო </a:t>
            </a:r>
            <a:r>
              <a:rPr lang="en-US" dirty="0" err="1"/>
              <a:t>IEEE802.3</a:t>
            </a:r>
            <a:r>
              <a:rPr lang="en-US" dirty="0"/>
              <a:t> </a:t>
            </a:r>
            <a:r>
              <a:rPr lang="ka-GE" dirty="0"/>
              <a:t>სტანდარტებს უნდა დაეკმაყოფილებინა </a:t>
            </a:r>
            <a:r>
              <a:rPr lang="en-US" dirty="0" err="1"/>
              <a:t>OSI</a:t>
            </a:r>
            <a:r>
              <a:rPr lang="en-US" dirty="0"/>
              <a:t> </a:t>
            </a:r>
            <a:r>
              <a:rPr lang="ka-GE" dirty="0"/>
              <a:t>მოდელის პირველი დონისა და მეორე დონის ქვედა ნაწილის მოდელის მოთხოვნები. ამის შედეგად პატარა ცვლილებები განიცადა ორიგინალურმა </a:t>
            </a:r>
            <a:r>
              <a:rPr lang="en-US" dirty="0"/>
              <a:t>Ethernet </a:t>
            </a:r>
            <a:r>
              <a:rPr lang="ka-GE" dirty="0"/>
              <a:t>სტანდარტმა (802.3). </a:t>
            </a:r>
          </a:p>
        </p:txBody>
      </p:sp>
    </p:spTree>
    <p:extLst>
      <p:ext uri="{BB962C8B-B14F-4D97-AF65-F5344CB8AC3E}">
        <p14:creationId xmlns:p14="http://schemas.microsoft.com/office/powerpoint/2010/main" val="28526774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DDEF2D8-7539-4985-93F8-6C40DE458185}"/>
              </a:ext>
            </a:extLst>
          </p:cNvPr>
          <p:cNvSpPr/>
          <p:nvPr/>
        </p:nvSpPr>
        <p:spPr>
          <a:xfrm>
            <a:off x="422563" y="556874"/>
            <a:ext cx="11346873" cy="5039649"/>
          </a:xfrm>
          <a:prstGeom prst="rect">
            <a:avLst/>
          </a:prstGeom>
        </p:spPr>
        <p:txBody>
          <a:bodyPr wrap="square">
            <a:spAutoFit/>
          </a:bodyPr>
          <a:lstStyle/>
          <a:p>
            <a:pPr>
              <a:lnSpc>
                <a:spcPct val="150000"/>
              </a:lnSpc>
            </a:pPr>
            <a:r>
              <a:rPr lang="en-US" b="1" dirty="0">
                <a:solidFill>
                  <a:srgbClr val="C00000"/>
                </a:solidFill>
              </a:rPr>
              <a:t>Ethernet </a:t>
            </a:r>
            <a:r>
              <a:rPr lang="ka-GE" b="1" dirty="0">
                <a:solidFill>
                  <a:srgbClr val="C00000"/>
                </a:solidFill>
              </a:rPr>
              <a:t>მოქმედებს </a:t>
            </a:r>
            <a:r>
              <a:rPr lang="en-US" b="1" dirty="0" err="1">
                <a:solidFill>
                  <a:srgbClr val="C00000"/>
                </a:solidFill>
              </a:rPr>
              <a:t>OSI</a:t>
            </a:r>
            <a:r>
              <a:rPr lang="en-US" b="1" dirty="0">
                <a:solidFill>
                  <a:srgbClr val="C00000"/>
                </a:solidFill>
              </a:rPr>
              <a:t> </a:t>
            </a:r>
            <a:r>
              <a:rPr lang="ka-GE" b="1" dirty="0">
                <a:solidFill>
                  <a:srgbClr val="C00000"/>
                </a:solidFill>
              </a:rPr>
              <a:t>მოდელის ორ ქვედა: არხის და ფიზიკურ დონ</a:t>
            </a:r>
            <a:r>
              <a:rPr lang="ka-GE" dirty="0">
                <a:solidFill>
                  <a:srgbClr val="C00000"/>
                </a:solidFill>
              </a:rPr>
              <a:t>ეზე. რადგანაც </a:t>
            </a:r>
            <a:r>
              <a:rPr lang="en-US" dirty="0" err="1">
                <a:solidFill>
                  <a:srgbClr val="C00000"/>
                </a:solidFill>
              </a:rPr>
              <a:t>OSI</a:t>
            </a:r>
            <a:r>
              <a:rPr lang="en-US" dirty="0">
                <a:solidFill>
                  <a:srgbClr val="C00000"/>
                </a:solidFill>
              </a:rPr>
              <a:t> </a:t>
            </a:r>
            <a:r>
              <a:rPr lang="ka-GE" dirty="0">
                <a:solidFill>
                  <a:srgbClr val="C00000"/>
                </a:solidFill>
              </a:rPr>
              <a:t>მოდელი გამოიყენება მხოლოდ წარმოსახვისთვის (ახსნისათვის), ამიტომ ის ყოველთვის ზუსტად ვერ აღწერს ყველა ტექნოლოგიას და პროტოკოლს რომელიც გამოიყენება კომპიუტერულ ქსელებში. </a:t>
            </a:r>
            <a:endParaRPr lang="en-US" dirty="0">
              <a:solidFill>
                <a:srgbClr val="C00000"/>
              </a:solidFill>
            </a:endParaRPr>
          </a:p>
          <a:p>
            <a:pPr>
              <a:lnSpc>
                <a:spcPct val="150000"/>
              </a:lnSpc>
            </a:pPr>
            <a:r>
              <a:rPr lang="ka-GE" dirty="0">
                <a:solidFill>
                  <a:srgbClr val="C00000"/>
                </a:solidFill>
              </a:rPr>
              <a:t>არხის დონე გაყოფილია ორ ქვედონედ:</a:t>
            </a:r>
          </a:p>
          <a:p>
            <a:pPr indent="622300">
              <a:lnSpc>
                <a:spcPct val="150000"/>
              </a:lnSpc>
            </a:pPr>
            <a:r>
              <a:rPr lang="ka-GE" b="1" dirty="0">
                <a:solidFill>
                  <a:srgbClr val="C00000"/>
                </a:solidFill>
              </a:rPr>
              <a:t>პირველი ქვედონე (ზედა - </a:t>
            </a:r>
            <a:r>
              <a:rPr lang="en-US" b="1" dirty="0">
                <a:solidFill>
                  <a:srgbClr val="C00000"/>
                </a:solidFill>
              </a:rPr>
              <a:t>Logical Link Control (LLC),</a:t>
            </a:r>
            <a:endParaRPr lang="ka-GE" b="1" dirty="0">
              <a:solidFill>
                <a:srgbClr val="C00000"/>
              </a:solidFill>
            </a:endParaRPr>
          </a:p>
          <a:p>
            <a:pPr indent="622300">
              <a:lnSpc>
                <a:spcPct val="150000"/>
              </a:lnSpc>
            </a:pPr>
            <a:r>
              <a:rPr lang="en-US" b="1" dirty="0">
                <a:solidFill>
                  <a:srgbClr val="C00000"/>
                </a:solidFill>
              </a:rPr>
              <a:t> </a:t>
            </a:r>
            <a:r>
              <a:rPr lang="ka-GE" b="1" dirty="0">
                <a:solidFill>
                  <a:srgbClr val="C00000"/>
                </a:solidFill>
              </a:rPr>
              <a:t>ხოლო მეორე ქვედონე ე.წ. </a:t>
            </a:r>
            <a:r>
              <a:rPr lang="en-US" b="1" dirty="0">
                <a:solidFill>
                  <a:srgbClr val="C00000"/>
                </a:solidFill>
              </a:rPr>
              <a:t>Media Access Control</a:t>
            </a:r>
            <a:r>
              <a:rPr lang="ka-GE" dirty="0">
                <a:solidFill>
                  <a:srgbClr val="C00000"/>
                </a:solidFill>
              </a:rPr>
              <a:t>. </a:t>
            </a:r>
            <a:r>
              <a:rPr lang="en-US" dirty="0"/>
              <a:t>(MAC - </a:t>
            </a:r>
            <a:r>
              <a:rPr lang="ka-GE" dirty="0"/>
              <a:t>მედიაზე წვდომის კონტროლი). </a:t>
            </a:r>
          </a:p>
          <a:p>
            <a:pPr>
              <a:lnSpc>
                <a:spcPct val="150000"/>
              </a:lnSpc>
            </a:pPr>
            <a:r>
              <a:rPr lang="ka-GE" dirty="0"/>
              <a:t>რეალურად </a:t>
            </a:r>
            <a:r>
              <a:rPr lang="en-US" dirty="0"/>
              <a:t>Ethernet </a:t>
            </a:r>
            <a:r>
              <a:rPr lang="ka-GE" dirty="0"/>
              <a:t>მოქმედებს არხის დონის მეორე (ქვედა - </a:t>
            </a:r>
            <a:r>
              <a:rPr lang="en-US" dirty="0"/>
              <a:t>MAC) </a:t>
            </a:r>
            <a:r>
              <a:rPr lang="ka-GE" dirty="0"/>
              <a:t>ქვედონეზე და ფიზიკურ დონეზე.</a:t>
            </a:r>
          </a:p>
          <a:p>
            <a:pPr>
              <a:lnSpc>
                <a:spcPct val="150000"/>
              </a:lnSpc>
            </a:pPr>
            <a:r>
              <a:rPr lang="ka-GE" dirty="0"/>
              <a:t>რადგანაც (</a:t>
            </a:r>
            <a:r>
              <a:rPr lang="en-US" dirty="0"/>
              <a:t>LLC) </a:t>
            </a:r>
            <a:r>
              <a:rPr lang="ka-GE" dirty="0"/>
              <a:t>საერთოა ბევრი ტექნოლოგიისათვის </a:t>
            </a:r>
            <a:r>
              <a:rPr lang="en-US" dirty="0"/>
              <a:t>Ethernet </a:t>
            </a:r>
            <a:r>
              <a:rPr lang="ka-GE" dirty="0"/>
              <a:t>პირველ (ფიზიკურ) დონეზე შეიცავს</a:t>
            </a:r>
          </a:p>
          <a:p>
            <a:pPr>
              <a:lnSpc>
                <a:spcPct val="150000"/>
              </a:lnSpc>
            </a:pPr>
            <a:r>
              <a:rPr lang="ka-GE" dirty="0"/>
              <a:t>• სიგნალებს;</a:t>
            </a:r>
          </a:p>
          <a:p>
            <a:pPr>
              <a:lnSpc>
                <a:spcPct val="150000"/>
              </a:lnSpc>
            </a:pPr>
            <a:r>
              <a:rPr lang="ka-GE" dirty="0"/>
              <a:t>• ბიტთა ნაკადებს, რომლებიც მოგზაურობენ მედიაში; </a:t>
            </a:r>
          </a:p>
          <a:p>
            <a:pPr>
              <a:lnSpc>
                <a:spcPct val="150000"/>
              </a:lnSpc>
            </a:pPr>
            <a:r>
              <a:rPr lang="ka-GE" dirty="0"/>
              <a:t>• ფიზიკურ კომპონენტებს, რომლებიც ათავსებენ სიგნალებს მედიაზე; </a:t>
            </a:r>
          </a:p>
          <a:p>
            <a:pPr>
              <a:lnSpc>
                <a:spcPct val="150000"/>
              </a:lnSpc>
            </a:pPr>
            <a:r>
              <a:rPr lang="ka-GE" dirty="0"/>
              <a:t>• სხვადასხვა ტოპოლოგიებს.,</a:t>
            </a:r>
            <a:endParaRPr lang="ka-GE" dirty="0">
              <a:solidFill>
                <a:srgbClr val="C00000"/>
              </a:solidFill>
            </a:endParaRPr>
          </a:p>
        </p:txBody>
      </p:sp>
    </p:spTree>
    <p:extLst>
      <p:ext uri="{BB962C8B-B14F-4D97-AF65-F5344CB8AC3E}">
        <p14:creationId xmlns:p14="http://schemas.microsoft.com/office/powerpoint/2010/main" val="27890238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9CD1F6C-7593-49E8-AA5E-E5CA2CE4CEE3}"/>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3161" t="73639" r="49846"/>
          <a:stretch/>
        </p:blipFill>
        <p:spPr>
          <a:xfrm>
            <a:off x="250723" y="1748800"/>
            <a:ext cx="5043947" cy="2829458"/>
          </a:xfrm>
          <a:prstGeom prst="rect">
            <a:avLst/>
          </a:prstGeom>
        </p:spPr>
      </p:pic>
      <p:sp>
        <p:nvSpPr>
          <p:cNvPr id="4" name="TextBox 3">
            <a:extLst>
              <a:ext uri="{FF2B5EF4-FFF2-40B4-BE49-F238E27FC236}">
                <a16:creationId xmlns:a16="http://schemas.microsoft.com/office/drawing/2014/main" id="{8E045A8B-3032-4C24-B6F4-6A45BB613AE9}"/>
              </a:ext>
            </a:extLst>
          </p:cNvPr>
          <p:cNvSpPr txBox="1"/>
          <p:nvPr/>
        </p:nvSpPr>
        <p:spPr>
          <a:xfrm>
            <a:off x="642026" y="545690"/>
            <a:ext cx="10566749" cy="830997"/>
          </a:xfrm>
          <a:prstGeom prst="rect">
            <a:avLst/>
          </a:prstGeom>
          <a:noFill/>
        </p:spPr>
        <p:txBody>
          <a:bodyPr wrap="square" rtlCol="0">
            <a:spAutoFit/>
          </a:bodyPr>
          <a:lstStyle/>
          <a:p>
            <a:r>
              <a:rPr lang="en-US" sz="2400" dirty="0" err="1"/>
              <a:t>OSI</a:t>
            </a:r>
            <a:r>
              <a:rPr lang="en-US" sz="2400" dirty="0"/>
              <a:t> </a:t>
            </a:r>
            <a:r>
              <a:rPr lang="ka-GE" sz="2400" dirty="0"/>
              <a:t>მოდელის </a:t>
            </a:r>
            <a:r>
              <a:rPr lang="en-US" sz="2400" b="1" dirty="0">
                <a:solidFill>
                  <a:srgbClr val="C00000"/>
                </a:solidFill>
              </a:rPr>
              <a:t>DATA LINK </a:t>
            </a:r>
            <a:r>
              <a:rPr lang="ka-GE" sz="2400" b="1" dirty="0">
                <a:solidFill>
                  <a:srgbClr val="C00000"/>
                </a:solidFill>
              </a:rPr>
              <a:t>და ფიზიკური დონე მუშაობს </a:t>
            </a:r>
            <a:r>
              <a:rPr lang="ka-GE" sz="2400" dirty="0"/>
              <a:t>ეზერნეტ ტექნოლოგიაზე</a:t>
            </a:r>
          </a:p>
        </p:txBody>
      </p:sp>
      <p:sp>
        <p:nvSpPr>
          <p:cNvPr id="6" name="Rectangle 5">
            <a:extLst>
              <a:ext uri="{FF2B5EF4-FFF2-40B4-BE49-F238E27FC236}">
                <a16:creationId xmlns:a16="http://schemas.microsoft.com/office/drawing/2014/main" id="{8EAC6BC8-78F5-4B7E-832C-C37633A31506}"/>
              </a:ext>
            </a:extLst>
          </p:cNvPr>
          <p:cNvSpPr/>
          <p:nvPr/>
        </p:nvSpPr>
        <p:spPr>
          <a:xfrm>
            <a:off x="6096000" y="2170280"/>
            <a:ext cx="4252449" cy="584775"/>
          </a:xfrm>
          <a:prstGeom prst="rect">
            <a:avLst/>
          </a:prstGeom>
        </p:spPr>
        <p:txBody>
          <a:bodyPr wrap="square">
            <a:spAutoFit/>
          </a:bodyPr>
          <a:lstStyle/>
          <a:p>
            <a:r>
              <a:rPr lang="en-US" sz="3200" dirty="0">
                <a:ln w="0">
                  <a:solidFill>
                    <a:schemeClr val="accent1">
                      <a:lumMod val="50000"/>
                    </a:schemeClr>
                  </a:solidFill>
                </a:ln>
                <a:solidFill>
                  <a:schemeClr val="accent1"/>
                </a:solidFill>
                <a:effectLst>
                  <a:outerShdw blurRad="38100" dist="25400" dir="5400000" algn="ctr" rotWithShape="0">
                    <a:srgbClr val="6E747A">
                      <a:alpha val="43000"/>
                    </a:srgbClr>
                  </a:outerShdw>
                </a:effectLst>
                <a:latin typeface="arial" panose="020B0604020202020204" pitchFamily="34" charset="0"/>
              </a:rPr>
              <a:t>Ethernet</a:t>
            </a:r>
            <a:endParaRPr lang="ka-GE" sz="3200" dirty="0">
              <a:ln w="0">
                <a:solidFill>
                  <a:schemeClr val="accent1">
                    <a:lumMod val="50000"/>
                  </a:schemeClr>
                </a:solidFill>
              </a:ln>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27896565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100982A-9019-4443-ACBF-DD7929276C97}"/>
              </a:ext>
            </a:extLst>
          </p:cNvPr>
          <p:cNvSpPr/>
          <p:nvPr/>
        </p:nvSpPr>
        <p:spPr>
          <a:xfrm>
            <a:off x="263236" y="155139"/>
            <a:ext cx="11333019" cy="2131161"/>
          </a:xfrm>
          <a:prstGeom prst="rect">
            <a:avLst/>
          </a:prstGeom>
        </p:spPr>
        <p:txBody>
          <a:bodyPr wrap="square">
            <a:spAutoFit/>
          </a:bodyPr>
          <a:lstStyle/>
          <a:p>
            <a:pPr>
              <a:lnSpc>
                <a:spcPct val="150000"/>
              </a:lnSpc>
            </a:pPr>
            <a:r>
              <a:rPr lang="en-US" b="1" dirty="0">
                <a:solidFill>
                  <a:srgbClr val="C00000"/>
                </a:solidFill>
              </a:rPr>
              <a:t>Ethernet-</a:t>
            </a:r>
            <a:r>
              <a:rPr lang="ka-GE" b="1" dirty="0">
                <a:solidFill>
                  <a:srgbClr val="C00000"/>
                </a:solidFill>
              </a:rPr>
              <a:t>ის პრიველ დონეს გადამწყვეტი როლი უკავია მოწყობილობებს შორის კავშირის განხორციელებაში, </a:t>
            </a:r>
            <a:r>
              <a:rPr lang="ka-GE" dirty="0"/>
              <a:t>თუმცა მის ყოველ ფუნქციას აქვს შეზღუდვები. </a:t>
            </a:r>
            <a:r>
              <a:rPr lang="en-US" b="1" dirty="0">
                <a:solidFill>
                  <a:srgbClr val="C00000"/>
                </a:solidFill>
              </a:rPr>
              <a:t>Ethernet-</a:t>
            </a:r>
            <a:r>
              <a:rPr lang="ka-GE" b="1" dirty="0">
                <a:solidFill>
                  <a:srgbClr val="C00000"/>
                </a:solidFill>
              </a:rPr>
              <a:t>ის მეორე (არხის) ქვედონეები, მნიშვნელოვან როლს ასრულებენ ტექნოლოგიურ თავსებადობაში და კომპიუტერულ კომუნიკაციაში</a:t>
            </a:r>
            <a:r>
              <a:rPr lang="ka-GE" dirty="0"/>
              <a:t>. </a:t>
            </a:r>
            <a:r>
              <a:rPr lang="en-US" dirty="0"/>
              <a:t>MAC </a:t>
            </a:r>
            <a:r>
              <a:rPr lang="ka-GE" dirty="0"/>
              <a:t>ქვედონე დაკავშორებულია ფიზიკური კომპონენტებთან, რომლებიც გამოყენება ინფორმაციის დასაკავშირებლად და ის ამზადებს მონაცემებს მედიაზე გადასაცემად</a:t>
            </a:r>
            <a:r>
              <a:rPr lang="en-US" dirty="0"/>
              <a:t>.</a:t>
            </a:r>
            <a:endParaRPr lang="ka-GE" dirty="0"/>
          </a:p>
        </p:txBody>
      </p:sp>
      <p:sp>
        <p:nvSpPr>
          <p:cNvPr id="3" name="Rectangle 2">
            <a:extLst>
              <a:ext uri="{FF2B5EF4-FFF2-40B4-BE49-F238E27FC236}">
                <a16:creationId xmlns:a16="http://schemas.microsoft.com/office/drawing/2014/main" id="{CC60D317-83EB-4E4C-A06A-3534DE966E9E}"/>
              </a:ext>
            </a:extLst>
          </p:cNvPr>
          <p:cNvSpPr/>
          <p:nvPr/>
        </p:nvSpPr>
        <p:spPr>
          <a:xfrm>
            <a:off x="263236" y="2286300"/>
            <a:ext cx="11180620" cy="884666"/>
          </a:xfrm>
          <a:prstGeom prst="rect">
            <a:avLst/>
          </a:prstGeom>
        </p:spPr>
        <p:txBody>
          <a:bodyPr wrap="square">
            <a:spAutoFit/>
          </a:bodyPr>
          <a:lstStyle/>
          <a:p>
            <a:pPr>
              <a:lnSpc>
                <a:spcPct val="150000"/>
              </a:lnSpc>
            </a:pPr>
            <a:r>
              <a:rPr lang="en-US" b="1" dirty="0">
                <a:solidFill>
                  <a:srgbClr val="C00000"/>
                </a:solidFill>
              </a:rPr>
              <a:t>Logical Link Control (LLC) - </a:t>
            </a:r>
            <a:r>
              <a:rPr lang="ka-GE" dirty="0"/>
              <a:t>ლოგიკური არხის კონტროლის ქვედონე, შედარებით დამოუკიდებელი რჩება ფიზიკურ მოწყობილობებისაგან, რომლებსაც იყენებენ კომპიუტერულ ქსელებში. </a:t>
            </a:r>
          </a:p>
        </p:txBody>
      </p:sp>
      <p:pic>
        <p:nvPicPr>
          <p:cNvPr id="5" name="Picture 4">
            <a:extLst>
              <a:ext uri="{FF2B5EF4-FFF2-40B4-BE49-F238E27FC236}">
                <a16:creationId xmlns:a16="http://schemas.microsoft.com/office/drawing/2014/main" id="{94FF8979-24A9-4F11-834C-648371357A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7740" y="3191747"/>
            <a:ext cx="7888455" cy="3511113"/>
          </a:xfrm>
          <a:prstGeom prst="rect">
            <a:avLst/>
          </a:prstGeom>
        </p:spPr>
      </p:pic>
    </p:spTree>
    <p:extLst>
      <p:ext uri="{BB962C8B-B14F-4D97-AF65-F5344CB8AC3E}">
        <p14:creationId xmlns:p14="http://schemas.microsoft.com/office/powerpoint/2010/main" val="399707670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DBD3719-F85F-4395-B945-7855E5312D93}"/>
              </a:ext>
            </a:extLst>
          </p:cNvPr>
          <p:cNvSpPr/>
          <p:nvPr/>
        </p:nvSpPr>
        <p:spPr>
          <a:xfrm>
            <a:off x="595745" y="584307"/>
            <a:ext cx="10668000" cy="883640"/>
          </a:xfrm>
          <a:prstGeom prst="rect">
            <a:avLst/>
          </a:prstGeom>
        </p:spPr>
        <p:txBody>
          <a:bodyPr wrap="square">
            <a:spAutoFit/>
          </a:bodyPr>
          <a:lstStyle/>
          <a:p>
            <a:pPr>
              <a:lnSpc>
                <a:spcPct val="150000"/>
              </a:lnSpc>
            </a:pPr>
            <a:r>
              <a:rPr lang="ka-GE" dirty="0"/>
              <a:t>ფუნქციები რომლებიც იყო აღწერილი </a:t>
            </a:r>
            <a:r>
              <a:rPr lang="en-US" dirty="0" err="1"/>
              <a:t>OSI</a:t>
            </a:r>
            <a:r>
              <a:rPr lang="en-US" dirty="0"/>
              <a:t> </a:t>
            </a:r>
            <a:r>
              <a:rPr lang="ka-GE" dirty="0"/>
              <a:t>მოდელში მონაცემთა არხის დონისთვის მოიცავს ამ ორ </a:t>
            </a:r>
            <a:r>
              <a:rPr lang="en-US" dirty="0"/>
              <a:t>LLC </a:t>
            </a:r>
            <a:r>
              <a:rPr lang="ka-GE" dirty="0"/>
              <a:t>და </a:t>
            </a:r>
            <a:r>
              <a:rPr lang="en-US" dirty="0"/>
              <a:t>MAC </a:t>
            </a:r>
            <a:r>
              <a:rPr lang="ka-GE" dirty="0"/>
              <a:t>ქვედონეებს..</a:t>
            </a:r>
          </a:p>
        </p:txBody>
      </p:sp>
      <p:sp>
        <p:nvSpPr>
          <p:cNvPr id="3" name="Rectangle 2">
            <a:extLst>
              <a:ext uri="{FF2B5EF4-FFF2-40B4-BE49-F238E27FC236}">
                <a16:creationId xmlns:a16="http://schemas.microsoft.com/office/drawing/2014/main" id="{97B672A7-8577-4590-B0C1-9313E07F547C}"/>
              </a:ext>
            </a:extLst>
          </p:cNvPr>
          <p:cNvSpPr/>
          <p:nvPr/>
        </p:nvSpPr>
        <p:spPr>
          <a:xfrm>
            <a:off x="554182" y="1532423"/>
            <a:ext cx="11083636" cy="4208653"/>
          </a:xfrm>
          <a:prstGeom prst="rect">
            <a:avLst/>
          </a:prstGeom>
        </p:spPr>
        <p:txBody>
          <a:bodyPr wrap="square">
            <a:spAutoFit/>
          </a:bodyPr>
          <a:lstStyle/>
          <a:p>
            <a:pPr>
              <a:lnSpc>
                <a:spcPct val="150000"/>
              </a:lnSpc>
            </a:pPr>
            <a:r>
              <a:rPr lang="ka-GE" dirty="0"/>
              <a:t>ამ ორი </a:t>
            </a:r>
            <a:r>
              <a:rPr lang="ka-GE" dirty="0">
                <a:solidFill>
                  <a:srgbClr val="C00000"/>
                </a:solidFill>
              </a:rPr>
              <a:t>ქვედონის გამოყენება ხელს უწყობს თავსებადობას სხვადასხვა მოწყობილობებს შორის</a:t>
            </a:r>
            <a:r>
              <a:rPr lang="ka-GE" dirty="0"/>
              <a:t>. </a:t>
            </a:r>
            <a:r>
              <a:rPr lang="en-US" dirty="0">
                <a:solidFill>
                  <a:srgbClr val="C00000"/>
                </a:solidFill>
              </a:rPr>
              <a:t>Ethernet-</a:t>
            </a:r>
            <a:r>
              <a:rPr lang="ka-GE" dirty="0">
                <a:solidFill>
                  <a:srgbClr val="C00000"/>
                </a:solidFill>
              </a:rPr>
              <a:t>ისთვის </a:t>
            </a:r>
            <a:r>
              <a:rPr lang="en-US" dirty="0">
                <a:solidFill>
                  <a:srgbClr val="C00000"/>
                </a:solidFill>
              </a:rPr>
              <a:t>IEEE 802.2 </a:t>
            </a:r>
            <a:r>
              <a:rPr lang="ka-GE" dirty="0">
                <a:solidFill>
                  <a:srgbClr val="C00000"/>
                </a:solidFill>
              </a:rPr>
              <a:t>სტანდარტმა აღწერა </a:t>
            </a:r>
            <a:r>
              <a:rPr lang="en-US" dirty="0">
                <a:solidFill>
                  <a:srgbClr val="C00000"/>
                </a:solidFill>
              </a:rPr>
              <a:t>LLC </a:t>
            </a:r>
            <a:r>
              <a:rPr lang="ka-GE" dirty="0">
                <a:solidFill>
                  <a:srgbClr val="C00000"/>
                </a:solidFill>
              </a:rPr>
              <a:t>ქვედონის ფუნქციები და 802.3 სტანდარტმა </a:t>
            </a:r>
            <a:r>
              <a:rPr lang="en-US" dirty="0">
                <a:solidFill>
                  <a:srgbClr val="C00000"/>
                </a:solidFill>
              </a:rPr>
              <a:t>MAC </a:t>
            </a:r>
            <a:r>
              <a:rPr lang="ka-GE" dirty="0">
                <a:solidFill>
                  <a:srgbClr val="C00000"/>
                </a:solidFill>
              </a:rPr>
              <a:t>ქვედონის და ფიზიკური დონის ფუნქციები.</a:t>
            </a:r>
            <a:r>
              <a:rPr lang="ka-GE" dirty="0"/>
              <a:t> </a:t>
            </a:r>
          </a:p>
          <a:p>
            <a:pPr>
              <a:lnSpc>
                <a:spcPct val="150000"/>
              </a:lnSpc>
            </a:pPr>
            <a:r>
              <a:rPr lang="en-US" b="1" dirty="0">
                <a:solidFill>
                  <a:srgbClr val="C00000"/>
                </a:solidFill>
              </a:rPr>
              <a:t>LLC </a:t>
            </a:r>
            <a:r>
              <a:rPr lang="ka-GE" dirty="0"/>
              <a:t>ქვედონის ფუნქცია არის კავშრის უზრუნველყოფა ზედა დონეებთან და ქსელურ პროგრამებთან, ხოლო </a:t>
            </a:r>
            <a:r>
              <a:rPr lang="ka-GE" b="1" dirty="0">
                <a:solidFill>
                  <a:srgbClr val="C00000"/>
                </a:solidFill>
              </a:rPr>
              <a:t>ქვედა ქვედონის ფუნქცია არის კავშრის უზრუნველყოფა (</a:t>
            </a:r>
            <a:r>
              <a:rPr lang="en-US" b="1" dirty="0">
                <a:solidFill>
                  <a:srgbClr val="C00000"/>
                </a:solidFill>
              </a:rPr>
              <a:t>MAC) - </a:t>
            </a:r>
            <a:r>
              <a:rPr lang="ka-GE" b="1" dirty="0"/>
              <a:t>აპარატურასთან</a:t>
            </a:r>
            <a:r>
              <a:rPr lang="ka-GE" dirty="0"/>
              <a:t>. </a:t>
            </a:r>
          </a:p>
          <a:p>
            <a:pPr>
              <a:lnSpc>
                <a:spcPct val="150000"/>
              </a:lnSpc>
            </a:pPr>
            <a:r>
              <a:rPr lang="en-US" b="1" dirty="0"/>
              <a:t>LLC </a:t>
            </a:r>
            <a:r>
              <a:rPr lang="ka-GE" b="1" dirty="0"/>
              <a:t>ქვედონე იღებს ქსელური პროტოკოლის მონაცემებს, რომელიც ჩვეულებრივ არის </a:t>
            </a:r>
            <a:r>
              <a:rPr lang="en-US" b="1" dirty="0" err="1"/>
              <a:t>IPv4</a:t>
            </a:r>
            <a:r>
              <a:rPr lang="en-US" b="1" dirty="0"/>
              <a:t> </a:t>
            </a:r>
            <a:r>
              <a:rPr lang="ka-GE" b="1" dirty="0"/>
              <a:t>პაკეტი და ამატებს მმართველ ინფორმაციას იმისათვის, რომ დაეხმაროს პაკეტს დანიშნულების ადგილის </a:t>
            </a:r>
            <a:r>
              <a:rPr lang="ka-GE" b="1" dirty="0">
                <a:solidFill>
                  <a:srgbClr val="C00000"/>
                </a:solidFill>
              </a:rPr>
              <a:t>მისაღწევად</a:t>
            </a:r>
            <a:r>
              <a:rPr lang="ka-GE" dirty="0"/>
              <a:t>. </a:t>
            </a:r>
          </a:p>
          <a:p>
            <a:pPr>
              <a:lnSpc>
                <a:spcPct val="150000"/>
              </a:lnSpc>
            </a:pPr>
            <a:r>
              <a:rPr lang="ka-GE" b="1" dirty="0">
                <a:solidFill>
                  <a:srgbClr val="C00000"/>
                </a:solidFill>
              </a:rPr>
              <a:t>მეორე დონე უკავშირდება ზედა დონეებს </a:t>
            </a:r>
            <a:r>
              <a:rPr lang="en-US" b="1" dirty="0">
                <a:solidFill>
                  <a:srgbClr val="C00000"/>
                </a:solidFill>
              </a:rPr>
              <a:t>LLC-</a:t>
            </a:r>
            <a:r>
              <a:rPr lang="ka-GE" b="1" dirty="0">
                <a:solidFill>
                  <a:srgbClr val="C00000"/>
                </a:solidFill>
              </a:rPr>
              <a:t>ის გამოყენებით. </a:t>
            </a:r>
            <a:r>
              <a:rPr lang="en-US" b="1" dirty="0">
                <a:solidFill>
                  <a:srgbClr val="C00000"/>
                </a:solidFill>
              </a:rPr>
              <a:t>LLC </a:t>
            </a:r>
            <a:r>
              <a:rPr lang="ka-GE" b="1" dirty="0">
                <a:solidFill>
                  <a:srgbClr val="C00000"/>
                </a:solidFill>
              </a:rPr>
              <a:t>წარმოდგენილია პროგრამულ უზრუნველყოფის სახით და ის დამოუკიდებელია ფიზიკურ მოწყობილობებზე</a:t>
            </a:r>
            <a:r>
              <a:rPr lang="ka-GE" dirty="0"/>
              <a:t>.</a:t>
            </a:r>
          </a:p>
        </p:txBody>
      </p:sp>
    </p:spTree>
    <p:extLst>
      <p:ext uri="{BB962C8B-B14F-4D97-AF65-F5344CB8AC3E}">
        <p14:creationId xmlns:p14="http://schemas.microsoft.com/office/powerpoint/2010/main" val="330684065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1ACC2FD-01E3-4334-8C78-1EB7EE36820C}"/>
              </a:ext>
            </a:extLst>
          </p:cNvPr>
          <p:cNvSpPr/>
          <p:nvPr/>
        </p:nvSpPr>
        <p:spPr>
          <a:xfrm>
            <a:off x="457200" y="612155"/>
            <a:ext cx="11125200" cy="1299138"/>
          </a:xfrm>
          <a:prstGeom prst="rect">
            <a:avLst/>
          </a:prstGeom>
        </p:spPr>
        <p:txBody>
          <a:bodyPr wrap="square">
            <a:spAutoFit/>
          </a:bodyPr>
          <a:lstStyle/>
          <a:p>
            <a:pPr>
              <a:lnSpc>
                <a:spcPct val="150000"/>
              </a:lnSpc>
            </a:pPr>
            <a:r>
              <a:rPr lang="ka-GE" dirty="0"/>
              <a:t>კომპიუტერში </a:t>
            </a:r>
            <a:r>
              <a:rPr lang="en-US" dirty="0"/>
              <a:t>LLC </a:t>
            </a:r>
            <a:r>
              <a:rPr lang="ka-GE" dirty="0"/>
              <a:t>შეგვიძლია წარმოვიდგინოთ როგორც ქსელური ადაპტერის დრაივერი. ეს არის პროგრამა, რომელიც შუამავლების გარეშე ურთიერთქმედებს აპარატურასთან ქსელურ ადაპტერში, რათა გადასცეს მონაცემი მედიასა და </a:t>
            </a:r>
            <a:r>
              <a:rPr lang="en-US" dirty="0"/>
              <a:t>MAC </a:t>
            </a:r>
            <a:r>
              <a:rPr lang="ka-GE" dirty="0"/>
              <a:t>ქვედონეს შორის</a:t>
            </a:r>
          </a:p>
        </p:txBody>
      </p:sp>
      <p:sp>
        <p:nvSpPr>
          <p:cNvPr id="3" name="Rectangle 2">
            <a:extLst>
              <a:ext uri="{FF2B5EF4-FFF2-40B4-BE49-F238E27FC236}">
                <a16:creationId xmlns:a16="http://schemas.microsoft.com/office/drawing/2014/main" id="{FD992A40-8CD4-486B-BDFC-C2796E5E0BBE}"/>
              </a:ext>
            </a:extLst>
          </p:cNvPr>
          <p:cNvSpPr/>
          <p:nvPr/>
        </p:nvSpPr>
        <p:spPr>
          <a:xfrm>
            <a:off x="2551293" y="1993957"/>
            <a:ext cx="4984763" cy="369332"/>
          </a:xfrm>
          <a:prstGeom prst="rect">
            <a:avLst/>
          </a:prstGeom>
        </p:spPr>
        <p:txBody>
          <a:bodyPr wrap="none">
            <a:spAutoFit/>
          </a:bodyPr>
          <a:lstStyle/>
          <a:p>
            <a:r>
              <a:rPr lang="en-US" dirty="0">
                <a:solidFill>
                  <a:srgbClr val="C00000"/>
                </a:solidFill>
              </a:rPr>
              <a:t>LLC - </a:t>
            </a:r>
            <a:r>
              <a:rPr lang="ka-GE" dirty="0">
                <a:solidFill>
                  <a:srgbClr val="C00000"/>
                </a:solidFill>
              </a:rPr>
              <a:t>ლოგიკური არხის კონტროლის ქვედონე </a:t>
            </a:r>
          </a:p>
        </p:txBody>
      </p:sp>
      <p:pic>
        <p:nvPicPr>
          <p:cNvPr id="5" name="Picture 4">
            <a:extLst>
              <a:ext uri="{FF2B5EF4-FFF2-40B4-BE49-F238E27FC236}">
                <a16:creationId xmlns:a16="http://schemas.microsoft.com/office/drawing/2014/main" id="{0A8597E9-A390-433F-A35C-99F437FB1C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690" y="2283175"/>
            <a:ext cx="7587785" cy="4574825"/>
          </a:xfrm>
          <a:prstGeom prst="rect">
            <a:avLst/>
          </a:prstGeom>
        </p:spPr>
      </p:pic>
      <p:sp>
        <p:nvSpPr>
          <p:cNvPr id="6" name="Rectangle 5">
            <a:extLst>
              <a:ext uri="{FF2B5EF4-FFF2-40B4-BE49-F238E27FC236}">
                <a16:creationId xmlns:a16="http://schemas.microsoft.com/office/drawing/2014/main" id="{4264EB43-8A2D-4519-9181-F8825EE134F6}"/>
              </a:ext>
            </a:extLst>
          </p:cNvPr>
          <p:cNvSpPr/>
          <p:nvPr/>
        </p:nvSpPr>
        <p:spPr>
          <a:xfrm>
            <a:off x="5666510" y="2444011"/>
            <a:ext cx="6096000" cy="1714637"/>
          </a:xfrm>
          <a:prstGeom prst="rect">
            <a:avLst/>
          </a:prstGeom>
        </p:spPr>
        <p:txBody>
          <a:bodyPr>
            <a:spAutoFit/>
          </a:bodyPr>
          <a:lstStyle/>
          <a:p>
            <a:pPr>
              <a:lnSpc>
                <a:spcPct val="150000"/>
              </a:lnSpc>
            </a:pPr>
            <a:r>
              <a:rPr lang="en-US" b="1" dirty="0">
                <a:solidFill>
                  <a:srgbClr val="C00000"/>
                </a:solidFill>
              </a:rPr>
              <a:t>MAC - </a:t>
            </a:r>
            <a:r>
              <a:rPr lang="ka-GE" b="1" dirty="0">
                <a:solidFill>
                  <a:srgbClr val="C00000"/>
                </a:solidFill>
              </a:rPr>
              <a:t>არის არხის დონის (</a:t>
            </a:r>
            <a:r>
              <a:rPr lang="en-US" b="1" dirty="0">
                <a:solidFill>
                  <a:srgbClr val="C00000"/>
                </a:solidFill>
              </a:rPr>
              <a:t>Ethernet) </a:t>
            </a:r>
            <a:r>
              <a:rPr lang="ka-GE" b="1" dirty="0">
                <a:solidFill>
                  <a:srgbClr val="C00000"/>
                </a:solidFill>
              </a:rPr>
              <a:t>ქვედა ქვედონე</a:t>
            </a:r>
            <a:r>
              <a:rPr lang="ka-GE" dirty="0"/>
              <a:t>. მას აქვს ორი ძირითადი სამუშაო: </a:t>
            </a:r>
          </a:p>
          <a:p>
            <a:pPr>
              <a:lnSpc>
                <a:spcPct val="150000"/>
              </a:lnSpc>
            </a:pPr>
            <a:r>
              <a:rPr lang="ka-GE" dirty="0"/>
              <a:t>• </a:t>
            </a:r>
            <a:r>
              <a:rPr lang="ka-GE" dirty="0">
                <a:solidFill>
                  <a:srgbClr val="C00000"/>
                </a:solidFill>
              </a:rPr>
              <a:t>მონაცემთა ენკაპსულაცია - </a:t>
            </a:r>
            <a:r>
              <a:rPr lang="en-US" dirty="0">
                <a:solidFill>
                  <a:srgbClr val="C00000"/>
                </a:solidFill>
              </a:rPr>
              <a:t>Data Encapsulation; </a:t>
            </a:r>
            <a:endParaRPr lang="ka-GE" dirty="0">
              <a:solidFill>
                <a:srgbClr val="C00000"/>
              </a:solidFill>
            </a:endParaRPr>
          </a:p>
          <a:p>
            <a:pPr>
              <a:lnSpc>
                <a:spcPct val="150000"/>
              </a:lnSpc>
            </a:pPr>
            <a:r>
              <a:rPr lang="en-US" dirty="0">
                <a:solidFill>
                  <a:srgbClr val="C00000"/>
                </a:solidFill>
              </a:rPr>
              <a:t>• </a:t>
            </a:r>
            <a:r>
              <a:rPr lang="ka-GE" dirty="0">
                <a:solidFill>
                  <a:srgbClr val="C00000"/>
                </a:solidFill>
              </a:rPr>
              <a:t>მედიაზე წვდომის კონტროლი - </a:t>
            </a:r>
            <a:r>
              <a:rPr lang="en-US" dirty="0">
                <a:solidFill>
                  <a:srgbClr val="C00000"/>
                </a:solidFill>
              </a:rPr>
              <a:t>Media Access Control.</a:t>
            </a:r>
            <a:endParaRPr lang="ka-GE" dirty="0"/>
          </a:p>
        </p:txBody>
      </p:sp>
    </p:spTree>
    <p:extLst>
      <p:ext uri="{BB962C8B-B14F-4D97-AF65-F5344CB8AC3E}">
        <p14:creationId xmlns:p14="http://schemas.microsoft.com/office/powerpoint/2010/main" val="226482269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912F1B9-A4B7-407F-9BA3-9A93EF4F5EA1}"/>
              </a:ext>
            </a:extLst>
          </p:cNvPr>
          <p:cNvSpPr/>
          <p:nvPr/>
        </p:nvSpPr>
        <p:spPr>
          <a:xfrm>
            <a:off x="193963" y="612062"/>
            <a:ext cx="10903527" cy="1715662"/>
          </a:xfrm>
          <a:prstGeom prst="rect">
            <a:avLst/>
          </a:prstGeom>
        </p:spPr>
        <p:txBody>
          <a:bodyPr wrap="square">
            <a:spAutoFit/>
          </a:bodyPr>
          <a:lstStyle/>
          <a:p>
            <a:pPr>
              <a:lnSpc>
                <a:spcPct val="150000"/>
              </a:lnSpc>
            </a:pPr>
            <a:r>
              <a:rPr lang="ka-GE" dirty="0"/>
              <a:t>მონაცემთა </a:t>
            </a:r>
            <a:r>
              <a:rPr lang="ka-GE" b="1" dirty="0">
                <a:solidFill>
                  <a:srgbClr val="C00000"/>
                </a:solidFill>
              </a:rPr>
              <a:t>ენკაპსულაცია</a:t>
            </a:r>
            <a:r>
              <a:rPr lang="ka-GE" dirty="0"/>
              <a:t> გვაძლევს სამ ძირითად ფუნქციას:</a:t>
            </a:r>
          </a:p>
          <a:p>
            <a:pPr>
              <a:lnSpc>
                <a:spcPct val="150000"/>
              </a:lnSpc>
            </a:pPr>
            <a:r>
              <a:rPr lang="ka-GE" dirty="0"/>
              <a:t> • შეცდომების აღმოჩენა;</a:t>
            </a:r>
          </a:p>
          <a:p>
            <a:pPr>
              <a:lnSpc>
                <a:spcPct val="150000"/>
              </a:lnSpc>
            </a:pPr>
            <a:r>
              <a:rPr lang="ka-GE" dirty="0"/>
              <a:t> • დამისამართება; </a:t>
            </a:r>
          </a:p>
          <a:p>
            <a:pPr>
              <a:lnSpc>
                <a:spcPct val="150000"/>
              </a:lnSpc>
            </a:pPr>
            <a:r>
              <a:rPr lang="ka-GE" dirty="0"/>
              <a:t>• კადრების განსაზღვრა</a:t>
            </a:r>
          </a:p>
        </p:txBody>
      </p:sp>
      <p:sp>
        <p:nvSpPr>
          <p:cNvPr id="4" name="Rectangle 3">
            <a:extLst>
              <a:ext uri="{FF2B5EF4-FFF2-40B4-BE49-F238E27FC236}">
                <a16:creationId xmlns:a16="http://schemas.microsoft.com/office/drawing/2014/main" id="{9B53BE81-055C-4DF2-B747-183434814901}"/>
              </a:ext>
            </a:extLst>
          </p:cNvPr>
          <p:cNvSpPr/>
          <p:nvPr/>
        </p:nvSpPr>
        <p:spPr>
          <a:xfrm>
            <a:off x="193963" y="2868051"/>
            <a:ext cx="11346874" cy="1300164"/>
          </a:xfrm>
          <a:prstGeom prst="rect">
            <a:avLst/>
          </a:prstGeom>
        </p:spPr>
        <p:txBody>
          <a:bodyPr wrap="square">
            <a:spAutoFit/>
          </a:bodyPr>
          <a:lstStyle/>
          <a:p>
            <a:pPr>
              <a:lnSpc>
                <a:spcPct val="150000"/>
              </a:lnSpc>
            </a:pPr>
            <a:r>
              <a:rPr lang="ka-GE" dirty="0"/>
              <a:t>მონაცემთა ენკაპსულაციის პროცესი შეიცავს ფრეიმების აწყობას მონაცემთა გადაცემამდე და ფრეიმების გარჩევას მონაცემთა მიღების შემ</a:t>
            </a:r>
            <a:r>
              <a:rPr lang="ka-GE" dirty="0">
                <a:solidFill>
                  <a:srgbClr val="C00000"/>
                </a:solidFill>
              </a:rPr>
              <a:t>დეგ</a:t>
            </a:r>
            <a:r>
              <a:rPr lang="ka-GE" b="1" dirty="0">
                <a:solidFill>
                  <a:srgbClr val="C00000"/>
                </a:solidFill>
              </a:rPr>
              <a:t>.</a:t>
            </a:r>
          </a:p>
          <a:p>
            <a:pPr>
              <a:lnSpc>
                <a:spcPct val="150000"/>
              </a:lnSpc>
            </a:pPr>
            <a:r>
              <a:rPr lang="ka-GE" b="1" dirty="0">
                <a:solidFill>
                  <a:srgbClr val="C00000"/>
                </a:solidFill>
              </a:rPr>
              <a:t> ფრეიმის ჩამოყალიბებაში, </a:t>
            </a:r>
            <a:r>
              <a:rPr lang="en-US" b="1" dirty="0">
                <a:solidFill>
                  <a:srgbClr val="C00000"/>
                </a:solidFill>
              </a:rPr>
              <a:t>MAC </a:t>
            </a:r>
            <a:r>
              <a:rPr lang="ka-GE" b="1" dirty="0">
                <a:solidFill>
                  <a:srgbClr val="C00000"/>
                </a:solidFill>
              </a:rPr>
              <a:t>ქვედონე ამატებს თავსართს და ბოლოსართს.</a:t>
            </a:r>
          </a:p>
        </p:txBody>
      </p:sp>
      <p:sp>
        <p:nvSpPr>
          <p:cNvPr id="5" name="Rectangle 4">
            <a:extLst>
              <a:ext uri="{FF2B5EF4-FFF2-40B4-BE49-F238E27FC236}">
                <a16:creationId xmlns:a16="http://schemas.microsoft.com/office/drawing/2014/main" id="{BD3D82C7-9E67-402E-92B9-FF99E983AE5E}"/>
              </a:ext>
            </a:extLst>
          </p:cNvPr>
          <p:cNvSpPr/>
          <p:nvPr/>
        </p:nvSpPr>
        <p:spPr>
          <a:xfrm>
            <a:off x="193963" y="4528273"/>
            <a:ext cx="10557165" cy="884666"/>
          </a:xfrm>
          <a:prstGeom prst="rect">
            <a:avLst/>
          </a:prstGeom>
        </p:spPr>
        <p:txBody>
          <a:bodyPr wrap="square">
            <a:spAutoFit/>
          </a:bodyPr>
          <a:lstStyle/>
          <a:p>
            <a:pPr>
              <a:lnSpc>
                <a:spcPct val="150000"/>
              </a:lnSpc>
            </a:pPr>
            <a:r>
              <a:rPr lang="ka-GE" dirty="0"/>
              <a:t>ფრეიმების გამოყენება გვეხმარება ბიტების გადაცემაში როცა ისინი გადაიცემინ მედიაზე და მათ აწყობაში როცა ხდება მათი მიმღება.</a:t>
            </a:r>
          </a:p>
        </p:txBody>
      </p:sp>
    </p:spTree>
    <p:extLst>
      <p:ext uri="{BB962C8B-B14F-4D97-AF65-F5344CB8AC3E}">
        <p14:creationId xmlns:p14="http://schemas.microsoft.com/office/powerpoint/2010/main" val="17439147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A195143-5419-452F-BE4A-79CE0EA6C477}"/>
              </a:ext>
            </a:extLst>
          </p:cNvPr>
          <p:cNvSpPr/>
          <p:nvPr/>
        </p:nvSpPr>
        <p:spPr>
          <a:xfrm>
            <a:off x="185332" y="404152"/>
            <a:ext cx="11771142" cy="5870646"/>
          </a:xfrm>
          <a:prstGeom prst="rect">
            <a:avLst/>
          </a:prstGeom>
        </p:spPr>
        <p:txBody>
          <a:bodyPr wrap="square">
            <a:spAutoFit/>
          </a:bodyPr>
          <a:lstStyle/>
          <a:p>
            <a:pPr>
              <a:lnSpc>
                <a:spcPct val="150000"/>
              </a:lnSpc>
            </a:pPr>
            <a:r>
              <a:rPr lang="ka-GE" dirty="0"/>
              <a:t>ენკაპსულაციის პროცესი ასევე გვაძლევს</a:t>
            </a:r>
            <a:r>
              <a:rPr lang="ka-GE" dirty="0">
                <a:solidFill>
                  <a:srgbClr val="C00000"/>
                </a:solidFill>
              </a:rPr>
              <a:t> მონაცემთა არხის დონის დამისამართებას</a:t>
            </a:r>
            <a:r>
              <a:rPr lang="ka-GE" dirty="0"/>
              <a:t>.</a:t>
            </a:r>
          </a:p>
          <a:p>
            <a:pPr>
              <a:lnSpc>
                <a:spcPct val="150000"/>
              </a:lnSpc>
            </a:pPr>
            <a:r>
              <a:rPr lang="ka-GE" dirty="0"/>
              <a:t> </a:t>
            </a:r>
            <a:r>
              <a:rPr lang="ka-GE" b="1" dirty="0">
                <a:solidFill>
                  <a:srgbClr val="C00000"/>
                </a:solidFill>
              </a:rPr>
              <a:t>თითოეული </a:t>
            </a:r>
            <a:r>
              <a:rPr lang="en-US" b="1" dirty="0">
                <a:solidFill>
                  <a:srgbClr val="C00000"/>
                </a:solidFill>
              </a:rPr>
              <a:t>Ethernet </a:t>
            </a:r>
            <a:r>
              <a:rPr lang="ka-GE" b="1" dirty="0">
                <a:solidFill>
                  <a:srgbClr val="C00000"/>
                </a:solidFill>
              </a:rPr>
              <a:t>თავსართი, რომელიც ემატება ფრეიმს, შეიცავს</a:t>
            </a:r>
            <a:r>
              <a:rPr lang="ka-GE" dirty="0">
                <a:solidFill>
                  <a:srgbClr val="C00000"/>
                </a:solidFill>
              </a:rPr>
              <a:t> </a:t>
            </a:r>
            <a:r>
              <a:rPr lang="ka-GE" b="1" dirty="0">
                <a:solidFill>
                  <a:srgbClr val="C00000"/>
                </a:solidFill>
              </a:rPr>
              <a:t>ფიზიკურ მისამართს (</a:t>
            </a:r>
            <a:r>
              <a:rPr lang="en-US" b="1" dirty="0">
                <a:solidFill>
                  <a:srgbClr val="C00000"/>
                </a:solidFill>
              </a:rPr>
              <a:t>MAC Address),</a:t>
            </a:r>
            <a:endParaRPr lang="ka-GE" b="1" dirty="0">
              <a:solidFill>
                <a:srgbClr val="C00000"/>
              </a:solidFill>
            </a:endParaRPr>
          </a:p>
          <a:p>
            <a:pPr>
              <a:lnSpc>
                <a:spcPct val="150000"/>
              </a:lnSpc>
            </a:pPr>
            <a:r>
              <a:rPr lang="en-US" dirty="0">
                <a:solidFill>
                  <a:srgbClr val="C00000"/>
                </a:solidFill>
              </a:rPr>
              <a:t> </a:t>
            </a:r>
            <a:r>
              <a:rPr lang="ka-GE" dirty="0">
                <a:solidFill>
                  <a:srgbClr val="C00000"/>
                </a:solidFill>
              </a:rPr>
              <a:t>რომელიც მას აძლევს საშუალებას მიაღწიოს დანიშნულების ადგილამდე. </a:t>
            </a:r>
          </a:p>
          <a:p>
            <a:pPr>
              <a:lnSpc>
                <a:spcPct val="150000"/>
              </a:lnSpc>
            </a:pPr>
            <a:r>
              <a:rPr lang="ka-GE" b="1" dirty="0">
                <a:solidFill>
                  <a:srgbClr val="C00000"/>
                </a:solidFill>
              </a:rPr>
              <a:t>ენკაპსულაციის დამატებითი ფუნქცია არის შეცდომების აღმოჩენა</a:t>
            </a:r>
            <a:r>
              <a:rPr lang="ka-GE" dirty="0"/>
              <a:t>. </a:t>
            </a:r>
          </a:p>
          <a:p>
            <a:pPr>
              <a:lnSpc>
                <a:spcPct val="150000"/>
              </a:lnSpc>
            </a:pPr>
            <a:r>
              <a:rPr lang="ka-GE" dirty="0"/>
              <a:t>თითოეული </a:t>
            </a:r>
            <a:r>
              <a:rPr lang="en-US" dirty="0">
                <a:solidFill>
                  <a:srgbClr val="C00000"/>
                </a:solidFill>
              </a:rPr>
              <a:t>Ethernet </a:t>
            </a:r>
            <a:r>
              <a:rPr lang="ka-GE" dirty="0">
                <a:solidFill>
                  <a:srgbClr val="C00000"/>
                </a:solidFill>
              </a:rPr>
              <a:t>ფრეიმი შეიცავს ბოლოსართს, რომელიც შედგება</a:t>
            </a:r>
          </a:p>
          <a:p>
            <a:pPr>
              <a:lnSpc>
                <a:spcPct val="150000"/>
              </a:lnSpc>
            </a:pPr>
            <a:r>
              <a:rPr lang="ka-GE" dirty="0"/>
              <a:t> </a:t>
            </a:r>
            <a:r>
              <a:rPr lang="ka-GE" b="1" dirty="0">
                <a:solidFill>
                  <a:srgbClr val="C00000"/>
                </a:solidFill>
              </a:rPr>
              <a:t>ციკლური ნამატის შემოწმების სისტემისაგან (</a:t>
            </a:r>
            <a:r>
              <a:rPr lang="en-US" b="1" dirty="0">
                <a:solidFill>
                  <a:srgbClr val="C00000"/>
                </a:solidFill>
              </a:rPr>
              <a:t>CRC</a:t>
            </a:r>
            <a:r>
              <a:rPr lang="en-US" dirty="0"/>
              <a:t>). </a:t>
            </a:r>
            <a:r>
              <a:rPr lang="ka-GE" dirty="0"/>
              <a:t>სანამ ფრეიმი გაიგზავნება ქსელში, </a:t>
            </a:r>
          </a:p>
          <a:p>
            <a:pPr>
              <a:lnSpc>
                <a:spcPct val="150000"/>
              </a:lnSpc>
            </a:pPr>
            <a:r>
              <a:rPr lang="ka-GE" dirty="0"/>
              <a:t>ფრეიმის ფორმირებისას ხდება გარკვეული მათემატიკური ოპერაცია, </a:t>
            </a:r>
          </a:p>
          <a:p>
            <a:pPr>
              <a:lnSpc>
                <a:spcPct val="150000"/>
              </a:lnSpc>
            </a:pPr>
            <a:r>
              <a:rPr lang="ka-GE" dirty="0"/>
              <a:t>შედეგი კი მიეწერება ფრეიმს ბოლოში ციკლური ნამატის სახით. ფრეიმის მიღების შემდეგ, </a:t>
            </a:r>
          </a:p>
          <a:p>
            <a:pPr>
              <a:lnSpc>
                <a:spcPct val="150000"/>
              </a:lnSpc>
            </a:pPr>
            <a:r>
              <a:rPr lang="ka-GE" dirty="0"/>
              <a:t>მიმღები მხარე ქმნის იგივე პრინციპით </a:t>
            </a:r>
            <a:r>
              <a:rPr lang="en-US" dirty="0"/>
              <a:t>CRC-</a:t>
            </a:r>
            <a:r>
              <a:rPr lang="ka-GE" dirty="0"/>
              <a:t>ს და შემდგომ მას ადარებს მიღებულ კადრში განთავსებულ </a:t>
            </a:r>
            <a:r>
              <a:rPr lang="en-US" dirty="0"/>
              <a:t>CRC-</a:t>
            </a:r>
            <a:r>
              <a:rPr lang="ka-GE" dirty="0"/>
              <a:t>თან. </a:t>
            </a:r>
          </a:p>
          <a:p>
            <a:pPr>
              <a:lnSpc>
                <a:spcPct val="150000"/>
              </a:lnSpc>
            </a:pPr>
            <a:r>
              <a:rPr lang="ka-GE" dirty="0"/>
              <a:t>თუ ეს ორი </a:t>
            </a:r>
            <a:r>
              <a:rPr lang="en-US" dirty="0"/>
              <a:t>CRC </a:t>
            </a:r>
            <a:r>
              <a:rPr lang="ka-GE" dirty="0"/>
              <a:t>ერთმანეთს ემთხვევა, შეგვიძლია ჩავთვალოთ რომ ფრეიმი მიღებულია უშეცდომოდ . </a:t>
            </a:r>
          </a:p>
          <a:p>
            <a:pPr>
              <a:lnSpc>
                <a:spcPct val="150000"/>
              </a:lnSpc>
            </a:pPr>
            <a:r>
              <a:rPr lang="en-US" dirty="0"/>
              <a:t>MAC </a:t>
            </a:r>
            <a:r>
              <a:rPr lang="ka-GE" dirty="0"/>
              <a:t>ქვედონე აკონტროლებს მედიაზე კადრების განთავსებას და აგრეთვე მათ მოშორებას. </a:t>
            </a:r>
          </a:p>
          <a:p>
            <a:pPr>
              <a:lnSpc>
                <a:spcPct val="150000"/>
              </a:lnSpc>
            </a:pPr>
            <a:r>
              <a:rPr lang="ka-GE" dirty="0"/>
              <a:t>როგორც მისი სახელიდან ჩანს ის მართავს მედიაზე დაშვებას, </a:t>
            </a:r>
          </a:p>
          <a:p>
            <a:pPr>
              <a:lnSpc>
                <a:spcPct val="150000"/>
              </a:lnSpc>
            </a:pPr>
            <a:r>
              <a:rPr lang="ka-GE" dirty="0"/>
              <a:t>ეს </a:t>
            </a:r>
            <a:r>
              <a:rPr lang="ka-GE" b="1" dirty="0">
                <a:solidFill>
                  <a:srgbClr val="C00000"/>
                </a:solidFill>
              </a:rPr>
              <a:t>შეიცავს ფრეიმის გადაცემის დაწყებას და კოლიზიის აღმოჩენის შემთხვევაში მის ხელახალ გადაცემას</a:t>
            </a:r>
          </a:p>
        </p:txBody>
      </p:sp>
    </p:spTree>
    <p:extLst>
      <p:ext uri="{BB962C8B-B14F-4D97-AF65-F5344CB8AC3E}">
        <p14:creationId xmlns:p14="http://schemas.microsoft.com/office/powerpoint/2010/main" val="134363566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A410516-1D18-46C9-BABF-7A50DB56BDD5}"/>
              </a:ext>
            </a:extLst>
          </p:cNvPr>
          <p:cNvSpPr/>
          <p:nvPr/>
        </p:nvSpPr>
        <p:spPr>
          <a:xfrm>
            <a:off x="207818" y="418559"/>
            <a:ext cx="11568546" cy="3792128"/>
          </a:xfrm>
          <a:prstGeom prst="rect">
            <a:avLst/>
          </a:prstGeom>
        </p:spPr>
        <p:txBody>
          <a:bodyPr wrap="square">
            <a:spAutoFit/>
          </a:bodyPr>
          <a:lstStyle/>
          <a:p>
            <a:pPr>
              <a:lnSpc>
                <a:spcPct val="150000"/>
              </a:lnSpc>
            </a:pPr>
            <a:r>
              <a:rPr lang="en-US" dirty="0"/>
              <a:t>Ethernet-</a:t>
            </a:r>
            <a:r>
              <a:rPr lang="ka-GE" dirty="0"/>
              <a:t>ის საფუძველს წარმოადგენს ლოგიკური ტოპოლოგია “მრავალი-დაშვების პრინციპი მედიაზე” (</a:t>
            </a:r>
            <a:r>
              <a:rPr lang="en-US" dirty="0"/>
              <a:t>Multi Access Bus). </a:t>
            </a:r>
            <a:r>
              <a:rPr lang="ka-GE" dirty="0"/>
              <a:t>ეს ნიშნავს რომ ყველა მხარე (მოწყობილობა) ქსელში ინაწილებს “მედიას (გამტარს)”. </a:t>
            </a:r>
            <a:r>
              <a:rPr lang="ka-GE" dirty="0">
                <a:solidFill>
                  <a:srgbClr val="C00000"/>
                </a:solidFill>
              </a:rPr>
              <a:t>ეს კი თავისმხრივ ნიშნავს, რომ ყველა მხარე იღებს ყველა ფრეიმს იმისდა მიუხედავათ არის ის განკუთვნილი მისთვის. ამის გამო თითოეულმა მიმღებმა უნდა გაარკვიოს არის ეს ფრეიმი მისთვის გამოგზავნილი თუ არა. ამისათვის ხდება მისამართების შემოწმება კადრში, რომელიც წარმოდგენილია </a:t>
            </a:r>
            <a:r>
              <a:rPr lang="en-US" dirty="0">
                <a:solidFill>
                  <a:srgbClr val="C00000"/>
                </a:solidFill>
              </a:rPr>
              <a:t>MAC </a:t>
            </a:r>
            <a:r>
              <a:rPr lang="ka-GE" dirty="0">
                <a:solidFill>
                  <a:srgbClr val="C00000"/>
                </a:solidFill>
              </a:rPr>
              <a:t>მისამართის სახით</a:t>
            </a:r>
            <a:r>
              <a:rPr lang="ka-GE" dirty="0"/>
              <a:t>. </a:t>
            </a:r>
            <a:r>
              <a:rPr lang="en-US" dirty="0"/>
              <a:t>Ethernet </a:t>
            </a:r>
            <a:r>
              <a:rPr lang="ka-GE" dirty="0"/>
              <a:t>გვაწვდის მეთოდს რათა დავადგინოთ თუ როგორ ხდება მედიაზე წვდომის განაწილება მხარეთა შორის</a:t>
            </a:r>
          </a:p>
          <a:p>
            <a:pPr>
              <a:lnSpc>
                <a:spcPct val="150000"/>
              </a:lnSpc>
            </a:pPr>
            <a:r>
              <a:rPr lang="ka-GE" dirty="0"/>
              <a:t>კლასიკურ </a:t>
            </a:r>
            <a:r>
              <a:rPr lang="en-US" dirty="0"/>
              <a:t>Ethernet-</a:t>
            </a:r>
            <a:r>
              <a:rPr lang="ka-GE" dirty="0"/>
              <a:t>ში ამას ახორციელებს პროტოკოლი</a:t>
            </a:r>
            <a:r>
              <a:rPr lang="ka-GE" dirty="0">
                <a:solidFill>
                  <a:srgbClr val="C00000"/>
                </a:solidFill>
              </a:rPr>
              <a:t>(</a:t>
            </a:r>
            <a:r>
              <a:rPr lang="en-US" dirty="0" err="1">
                <a:solidFill>
                  <a:srgbClr val="C00000"/>
                </a:solidFill>
              </a:rPr>
              <a:t>CSMA</a:t>
            </a:r>
            <a:r>
              <a:rPr lang="en-US" dirty="0">
                <a:solidFill>
                  <a:srgbClr val="C00000"/>
                </a:solidFill>
              </a:rPr>
              <a:t>/CD) „</a:t>
            </a:r>
            <a:r>
              <a:rPr lang="ka-GE" dirty="0">
                <a:solidFill>
                  <a:srgbClr val="C00000"/>
                </a:solidFill>
              </a:rPr>
              <a:t>ინფორმაციის გადაცემის აღმოჩენა მრავალჯერადი შეღწევა და კოლიზიის აღმოჩენა“ </a:t>
            </a:r>
            <a:r>
              <a:rPr lang="ka-GE" dirty="0"/>
              <a:t>(</a:t>
            </a:r>
            <a:r>
              <a:rPr lang="en-US" dirty="0"/>
              <a:t>Carrier Sense Multiple Access with Collision Detection). </a:t>
            </a:r>
            <a:endParaRPr lang="ka-GE" dirty="0"/>
          </a:p>
        </p:txBody>
      </p:sp>
    </p:spTree>
    <p:extLst>
      <p:ext uri="{BB962C8B-B14F-4D97-AF65-F5344CB8AC3E}">
        <p14:creationId xmlns:p14="http://schemas.microsoft.com/office/powerpoint/2010/main" val="7494360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82CFFDE-E872-4598-B600-109E917BBF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7136" y="464065"/>
            <a:ext cx="9327885" cy="5929870"/>
          </a:xfrm>
          <a:prstGeom prst="rect">
            <a:avLst/>
          </a:prstGeom>
        </p:spPr>
      </p:pic>
    </p:spTree>
    <p:extLst>
      <p:ext uri="{BB962C8B-B14F-4D97-AF65-F5344CB8AC3E}">
        <p14:creationId xmlns:p14="http://schemas.microsoft.com/office/powerpoint/2010/main" val="40322162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ED1089-78B8-4FC6-92AF-CCEF9A171C81}"/>
              </a:ext>
            </a:extLst>
          </p:cNvPr>
          <p:cNvSpPr/>
          <p:nvPr/>
        </p:nvSpPr>
        <p:spPr>
          <a:xfrm>
            <a:off x="332509" y="307308"/>
            <a:ext cx="9947564" cy="2131161"/>
          </a:xfrm>
          <a:prstGeom prst="rect">
            <a:avLst/>
          </a:prstGeom>
        </p:spPr>
        <p:txBody>
          <a:bodyPr wrap="square">
            <a:spAutoFit/>
          </a:bodyPr>
          <a:lstStyle/>
          <a:p>
            <a:pPr>
              <a:lnSpc>
                <a:spcPct val="150000"/>
              </a:lnSpc>
            </a:pPr>
            <a:r>
              <a:rPr lang="en-US" dirty="0"/>
              <a:t>Ethernet </a:t>
            </a:r>
            <a:r>
              <a:rPr lang="ka-GE" dirty="0"/>
              <a:t>წარმატება შემდეგმა პირობებმა გამოიწვია:</a:t>
            </a:r>
          </a:p>
          <a:p>
            <a:pPr>
              <a:lnSpc>
                <a:spcPct val="150000"/>
              </a:lnSpc>
            </a:pPr>
            <a:r>
              <a:rPr lang="ka-GE" dirty="0"/>
              <a:t> • სიმარტივე და ადვილი მომსახურეობა; </a:t>
            </a:r>
          </a:p>
          <a:p>
            <a:pPr>
              <a:lnSpc>
                <a:spcPct val="150000"/>
              </a:lnSpc>
            </a:pPr>
            <a:r>
              <a:rPr lang="ka-GE" dirty="0"/>
              <a:t>• საშუალება შთანთქას ახალი ტექნოლოგიები; </a:t>
            </a:r>
          </a:p>
          <a:p>
            <a:pPr>
              <a:lnSpc>
                <a:spcPct val="150000"/>
              </a:lnSpc>
            </a:pPr>
            <a:r>
              <a:rPr lang="ka-GE" dirty="0"/>
              <a:t>• საიმედოობა; </a:t>
            </a:r>
          </a:p>
          <a:p>
            <a:pPr>
              <a:lnSpc>
                <a:spcPct val="150000"/>
              </a:lnSpc>
            </a:pPr>
            <a:r>
              <a:rPr lang="ka-GE" dirty="0"/>
              <a:t>• ინსტალაციის და გაუმჯობესების დაბალი ფასი.</a:t>
            </a:r>
          </a:p>
        </p:txBody>
      </p:sp>
    </p:spTree>
    <p:extLst>
      <p:ext uri="{BB962C8B-B14F-4D97-AF65-F5344CB8AC3E}">
        <p14:creationId xmlns:p14="http://schemas.microsoft.com/office/powerpoint/2010/main" val="418795377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AA387D6-17DB-4FFE-9F5B-0AE183498DBF}"/>
              </a:ext>
            </a:extLst>
          </p:cNvPr>
          <p:cNvSpPr/>
          <p:nvPr/>
        </p:nvSpPr>
        <p:spPr>
          <a:xfrm>
            <a:off x="166255" y="-56992"/>
            <a:ext cx="11222182" cy="1299138"/>
          </a:xfrm>
          <a:prstGeom prst="rect">
            <a:avLst/>
          </a:prstGeom>
        </p:spPr>
        <p:txBody>
          <a:bodyPr wrap="square">
            <a:spAutoFit/>
          </a:bodyPr>
          <a:lstStyle/>
          <a:p>
            <a:pPr>
              <a:lnSpc>
                <a:spcPct val="150000"/>
              </a:lnSpc>
            </a:pPr>
            <a:r>
              <a:rPr lang="en-US" dirty="0"/>
              <a:t>Ethernet-</a:t>
            </a:r>
            <a:r>
              <a:rPr lang="ka-GE" dirty="0"/>
              <a:t>ის პირველი ვერსიები </a:t>
            </a:r>
            <a:r>
              <a:rPr lang="ka-GE" dirty="0">
                <a:solidFill>
                  <a:srgbClr val="C00000"/>
                </a:solidFill>
              </a:rPr>
              <a:t>სალტურ ტოპოლოგიასთან </a:t>
            </a:r>
            <a:r>
              <a:rPr lang="ka-GE" dirty="0"/>
              <a:t>დასაკავშირებლად იყენებდნენ </a:t>
            </a:r>
            <a:r>
              <a:rPr lang="ka-GE" dirty="0">
                <a:solidFill>
                  <a:srgbClr val="C00000"/>
                </a:solidFill>
              </a:rPr>
              <a:t>კოაქსიალურ კაბელ</a:t>
            </a:r>
            <a:r>
              <a:rPr lang="ka-GE" dirty="0"/>
              <a:t>ს. თითოეული კომპიუტერი პირდაპირ იყო შეერთებული “მაგისტრალურ არხთან” (</a:t>
            </a:r>
            <a:r>
              <a:rPr lang="en-US" dirty="0"/>
              <a:t>Backbone). </a:t>
            </a:r>
            <a:r>
              <a:rPr lang="ka-GE" dirty="0"/>
              <a:t>ეს ვერსიები იყო ცნობილი როგორც </a:t>
            </a:r>
            <a:r>
              <a:rPr lang="en-US" b="1" dirty="0" err="1">
                <a:solidFill>
                  <a:srgbClr val="C00000"/>
                </a:solidFill>
              </a:rPr>
              <a:t>Thicknet</a:t>
            </a:r>
            <a:r>
              <a:rPr lang="en-US" b="1" dirty="0">
                <a:solidFill>
                  <a:srgbClr val="C00000"/>
                </a:solidFill>
              </a:rPr>
              <a:t> (</a:t>
            </a:r>
            <a:r>
              <a:rPr lang="en-US" b="1" dirty="0" err="1">
                <a:solidFill>
                  <a:srgbClr val="C00000"/>
                </a:solidFill>
              </a:rPr>
              <a:t>10BASE5</a:t>
            </a:r>
            <a:r>
              <a:rPr lang="en-US" b="1" dirty="0">
                <a:solidFill>
                  <a:srgbClr val="C00000"/>
                </a:solidFill>
              </a:rPr>
              <a:t>) </a:t>
            </a:r>
            <a:r>
              <a:rPr lang="ka-GE" b="1" dirty="0">
                <a:solidFill>
                  <a:srgbClr val="C00000"/>
                </a:solidFill>
              </a:rPr>
              <a:t>და </a:t>
            </a:r>
            <a:r>
              <a:rPr lang="en-US" b="1" dirty="0" err="1">
                <a:solidFill>
                  <a:srgbClr val="C00000"/>
                </a:solidFill>
              </a:rPr>
              <a:t>Thinnet</a:t>
            </a:r>
            <a:r>
              <a:rPr lang="en-US" b="1" dirty="0">
                <a:solidFill>
                  <a:srgbClr val="C00000"/>
                </a:solidFill>
              </a:rPr>
              <a:t> (</a:t>
            </a:r>
            <a:r>
              <a:rPr lang="en-US" b="1" dirty="0" err="1">
                <a:solidFill>
                  <a:srgbClr val="C00000"/>
                </a:solidFill>
              </a:rPr>
              <a:t>10BASE2</a:t>
            </a:r>
            <a:r>
              <a:rPr lang="en-US" dirty="0"/>
              <a:t>).</a:t>
            </a:r>
            <a:endParaRPr lang="ka-GE" dirty="0"/>
          </a:p>
        </p:txBody>
      </p:sp>
      <p:pic>
        <p:nvPicPr>
          <p:cNvPr id="4" name="Picture 3">
            <a:extLst>
              <a:ext uri="{FF2B5EF4-FFF2-40B4-BE49-F238E27FC236}">
                <a16:creationId xmlns:a16="http://schemas.microsoft.com/office/drawing/2014/main" id="{EAE44DFB-AE16-4F76-8B5B-B82CFFD843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255" y="1911928"/>
            <a:ext cx="5716128" cy="4375436"/>
          </a:xfrm>
          <a:prstGeom prst="rect">
            <a:avLst/>
          </a:prstGeom>
        </p:spPr>
      </p:pic>
      <p:sp>
        <p:nvSpPr>
          <p:cNvPr id="5" name="Rectangle 4">
            <a:extLst>
              <a:ext uri="{FF2B5EF4-FFF2-40B4-BE49-F238E27FC236}">
                <a16:creationId xmlns:a16="http://schemas.microsoft.com/office/drawing/2014/main" id="{82FF28A4-1A43-4164-9C1D-EC0742E206F5}"/>
              </a:ext>
            </a:extLst>
          </p:cNvPr>
          <p:cNvSpPr/>
          <p:nvPr/>
        </p:nvSpPr>
        <p:spPr>
          <a:xfrm>
            <a:off x="5777346" y="1322910"/>
            <a:ext cx="6096000" cy="2546659"/>
          </a:xfrm>
          <a:prstGeom prst="rect">
            <a:avLst/>
          </a:prstGeom>
        </p:spPr>
        <p:txBody>
          <a:bodyPr>
            <a:spAutoFit/>
          </a:bodyPr>
          <a:lstStyle/>
          <a:p>
            <a:pPr>
              <a:lnSpc>
                <a:spcPct val="150000"/>
              </a:lnSpc>
            </a:pPr>
            <a:r>
              <a:rPr lang="en-US" dirty="0" err="1">
                <a:solidFill>
                  <a:srgbClr val="C00000"/>
                </a:solidFill>
              </a:rPr>
              <a:t>10BASE5</a:t>
            </a:r>
            <a:r>
              <a:rPr lang="en-US" dirty="0"/>
              <a:t> </a:t>
            </a:r>
            <a:r>
              <a:rPr lang="ka-GE" dirty="0"/>
              <a:t>იყენებდა სქელ კოაქსიალურ კაბელს, რომელიც იძლეოდა საშუალებას 500 მეტრამდე კაბელის გაყვანას, სანამ დასჭირდებოდა განმეორებელი (</a:t>
            </a:r>
            <a:r>
              <a:rPr lang="en-US" dirty="0"/>
              <a:t>Repeater). </a:t>
            </a:r>
            <a:endParaRPr lang="ka-GE" dirty="0"/>
          </a:p>
          <a:p>
            <a:pPr>
              <a:lnSpc>
                <a:spcPct val="150000"/>
              </a:lnSpc>
            </a:pPr>
            <a:r>
              <a:rPr lang="en-US" dirty="0" err="1">
                <a:solidFill>
                  <a:srgbClr val="C00000"/>
                </a:solidFill>
              </a:rPr>
              <a:t>10BASE2</a:t>
            </a:r>
            <a:r>
              <a:rPr lang="en-US" dirty="0"/>
              <a:t> </a:t>
            </a:r>
            <a:r>
              <a:rPr lang="ka-GE" dirty="0"/>
              <a:t>კი იყენებდა თხელ კოაქსიალურ კაბელს, თუმცა ის უფრო ელასტიური იყო და მისი გაყვანა შეიძლებოდა 185 მეტრამდე.</a:t>
            </a:r>
          </a:p>
        </p:txBody>
      </p:sp>
      <p:sp>
        <p:nvSpPr>
          <p:cNvPr id="6" name="Rectangle 5">
            <a:extLst>
              <a:ext uri="{FF2B5EF4-FFF2-40B4-BE49-F238E27FC236}">
                <a16:creationId xmlns:a16="http://schemas.microsoft.com/office/drawing/2014/main" id="{270DE125-493B-44B0-AF8B-01D42C82067A}"/>
              </a:ext>
            </a:extLst>
          </p:cNvPr>
          <p:cNvSpPr/>
          <p:nvPr/>
        </p:nvSpPr>
        <p:spPr>
          <a:xfrm>
            <a:off x="5882383" y="3730818"/>
            <a:ext cx="6096000" cy="2962158"/>
          </a:xfrm>
          <a:prstGeom prst="rect">
            <a:avLst/>
          </a:prstGeom>
        </p:spPr>
        <p:txBody>
          <a:bodyPr>
            <a:spAutoFit/>
          </a:bodyPr>
          <a:lstStyle/>
          <a:p>
            <a:pPr>
              <a:lnSpc>
                <a:spcPct val="150000"/>
              </a:lnSpc>
            </a:pPr>
            <a:r>
              <a:rPr lang="ka-GE" dirty="0"/>
              <a:t>ორიგინალური </a:t>
            </a:r>
            <a:r>
              <a:rPr lang="en-US" dirty="0"/>
              <a:t>Ethernet-</a:t>
            </a:r>
            <a:r>
              <a:rPr lang="ka-GE" dirty="0"/>
              <a:t>ის მოღწევამ დღევანდელ დღემდე გამოიწვია შემდეგმა ფაქტორმა, მეორე დონის ფრეიმის სტრუქტურა პრაქტიკულად შეუცვლელი რჩება. </a:t>
            </a:r>
            <a:r>
              <a:rPr lang="ka-GE" b="1" dirty="0">
                <a:solidFill>
                  <a:srgbClr val="C00000"/>
                </a:solidFill>
              </a:rPr>
              <a:t>ფიზიკური მედია, მედიაზე დაშვება და მედია კონტროლი განვითარდა და აგრძელებენ განვითარებას</a:t>
            </a:r>
            <a:r>
              <a:rPr lang="ka-GE" dirty="0"/>
              <a:t>. თუმცა </a:t>
            </a:r>
            <a:r>
              <a:rPr lang="en-US" dirty="0"/>
              <a:t>Ethernet-</a:t>
            </a:r>
            <a:r>
              <a:rPr lang="ka-GE" dirty="0"/>
              <a:t>ის თავსართი და ბოლოსართი შეუცვლელი დარჩა</a:t>
            </a:r>
          </a:p>
        </p:txBody>
      </p:sp>
    </p:spTree>
    <p:extLst>
      <p:ext uri="{BB962C8B-B14F-4D97-AF65-F5344CB8AC3E}">
        <p14:creationId xmlns:p14="http://schemas.microsoft.com/office/powerpoint/2010/main" val="190541017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EC5CD3-A6F4-45E7-8698-0CB7BA55DFF5}"/>
              </a:ext>
            </a:extLst>
          </p:cNvPr>
          <p:cNvSpPr/>
          <p:nvPr/>
        </p:nvSpPr>
        <p:spPr>
          <a:xfrm>
            <a:off x="429490" y="224596"/>
            <a:ext cx="11762509" cy="3377656"/>
          </a:xfrm>
          <a:prstGeom prst="rect">
            <a:avLst/>
          </a:prstGeom>
        </p:spPr>
        <p:txBody>
          <a:bodyPr wrap="square">
            <a:spAutoFit/>
          </a:bodyPr>
          <a:lstStyle/>
          <a:p>
            <a:pPr>
              <a:lnSpc>
                <a:spcPct val="150000"/>
              </a:lnSpc>
            </a:pPr>
            <a:r>
              <a:rPr lang="ka-GE" b="1" dirty="0">
                <a:solidFill>
                  <a:srgbClr val="C00000"/>
                </a:solidFill>
              </a:rPr>
              <a:t>კლასიკური </a:t>
            </a:r>
            <a:r>
              <a:rPr lang="en-US" b="1" dirty="0">
                <a:solidFill>
                  <a:srgbClr val="C00000"/>
                </a:solidFill>
              </a:rPr>
              <a:t>Ethernet</a:t>
            </a:r>
            <a:endParaRPr lang="ka-GE" b="1" dirty="0">
              <a:solidFill>
                <a:srgbClr val="C00000"/>
              </a:solidFill>
            </a:endParaRPr>
          </a:p>
          <a:p>
            <a:pPr>
              <a:lnSpc>
                <a:spcPct val="150000"/>
              </a:lnSpc>
            </a:pPr>
            <a:r>
              <a:rPr lang="en-US" dirty="0"/>
              <a:t> </a:t>
            </a:r>
            <a:r>
              <a:rPr lang="ka-GE" dirty="0"/>
              <a:t>ტიპიურად 10</a:t>
            </a:r>
            <a:r>
              <a:rPr lang="en-US" dirty="0"/>
              <a:t>BASE-T </a:t>
            </a:r>
            <a:r>
              <a:rPr lang="ka-GE" dirty="0"/>
              <a:t>ქსელებში, ცენტრალური წერტილი ქსელის სეგმენტისა იყო კონცენტრატორი</a:t>
            </a:r>
            <a:r>
              <a:rPr lang="en-US" dirty="0"/>
              <a:t> (hub)</a:t>
            </a:r>
            <a:r>
              <a:rPr lang="ka-GE" dirty="0"/>
              <a:t>. ამან წარმოშვა განაწილებული მედია. იმის გამო, რომ მედია არის განაწილებული, მხოლოდ ერთ მხარეს შეეძლო წარმატებით ინფორმაციის გადაცემა ნებისმიერ მოცემულ დროის მონაკვეთში. ამ კავშირს ეწოდება ნახევარ-დუპლექსური კომუნიკაცია. მეტი მოწყობილობების დამატებასთან ერთად, ქსელში კადრების კოლიზიების რიცხვი მატულობდა. მაშინ, როდესაც კოლიზიების რიცხვი დაბალი იყო </a:t>
            </a:r>
            <a:r>
              <a:rPr lang="en-US" dirty="0" err="1"/>
              <a:t>CSMA</a:t>
            </a:r>
            <a:r>
              <a:rPr lang="en-US" dirty="0"/>
              <a:t>/CD </a:t>
            </a:r>
            <a:r>
              <a:rPr lang="ka-GE" dirty="0"/>
              <a:t>მართვის შედეგად მომხმარებლისთვის არ იგრძნობოდა დისკომფორტი. თუმცა მათი რიცხვის გაზრდასთან ერთად შეიქმნა დისკომფორტიც</a:t>
            </a:r>
          </a:p>
        </p:txBody>
      </p:sp>
    </p:spTree>
    <p:extLst>
      <p:ext uri="{BB962C8B-B14F-4D97-AF65-F5344CB8AC3E}">
        <p14:creationId xmlns:p14="http://schemas.microsoft.com/office/powerpoint/2010/main" val="320242171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32F134-705D-49EF-8792-A490CFA343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16125"/>
            <a:ext cx="4944134" cy="5091519"/>
          </a:xfrm>
          <a:prstGeom prst="rect">
            <a:avLst/>
          </a:prstGeom>
        </p:spPr>
      </p:pic>
      <p:sp>
        <p:nvSpPr>
          <p:cNvPr id="4" name="Rectangle 3">
            <a:extLst>
              <a:ext uri="{FF2B5EF4-FFF2-40B4-BE49-F238E27FC236}">
                <a16:creationId xmlns:a16="http://schemas.microsoft.com/office/drawing/2014/main" id="{5043C505-0EBF-4DC6-88E3-D3D69575EA8B}"/>
              </a:ext>
            </a:extLst>
          </p:cNvPr>
          <p:cNvSpPr/>
          <p:nvPr/>
        </p:nvSpPr>
        <p:spPr>
          <a:xfrm>
            <a:off x="4299566" y="115988"/>
            <a:ext cx="1289135" cy="400110"/>
          </a:xfrm>
          <a:prstGeom prst="rect">
            <a:avLst/>
          </a:prstGeom>
        </p:spPr>
        <p:txBody>
          <a:bodyPr wrap="none">
            <a:spAutoFit/>
          </a:bodyPr>
          <a:lstStyle/>
          <a:p>
            <a:r>
              <a:rPr lang="en-US" sz="2000" b="1" dirty="0" err="1"/>
              <a:t>CSMA</a:t>
            </a:r>
            <a:r>
              <a:rPr lang="en-US" sz="2000" b="1" dirty="0"/>
              <a:t>/CD </a:t>
            </a:r>
            <a:endParaRPr lang="ka-GE" sz="2000" b="1" dirty="0"/>
          </a:p>
        </p:txBody>
      </p:sp>
      <p:sp>
        <p:nvSpPr>
          <p:cNvPr id="5" name="Rectangle 4">
            <a:extLst>
              <a:ext uri="{FF2B5EF4-FFF2-40B4-BE49-F238E27FC236}">
                <a16:creationId xmlns:a16="http://schemas.microsoft.com/office/drawing/2014/main" id="{FD2860B3-4DD7-4145-8DF5-1BD8698D7243}"/>
              </a:ext>
            </a:extLst>
          </p:cNvPr>
          <p:cNvSpPr/>
          <p:nvPr/>
        </p:nvSpPr>
        <p:spPr>
          <a:xfrm>
            <a:off x="3908323" y="493677"/>
            <a:ext cx="7875638" cy="5870646"/>
          </a:xfrm>
          <a:prstGeom prst="rect">
            <a:avLst/>
          </a:prstGeom>
        </p:spPr>
        <p:txBody>
          <a:bodyPr wrap="square">
            <a:spAutoFit/>
          </a:bodyPr>
          <a:lstStyle/>
          <a:p>
            <a:pPr indent="442913">
              <a:lnSpc>
                <a:spcPct val="150000"/>
              </a:lnSpc>
            </a:pPr>
            <a:r>
              <a:rPr lang="ka-GE" dirty="0"/>
              <a:t>კლასიკური </a:t>
            </a:r>
            <a:r>
              <a:rPr lang="en-US" dirty="0"/>
              <a:t>Ethernet </a:t>
            </a:r>
            <a:r>
              <a:rPr lang="ka-GE" dirty="0"/>
              <a:t>ქსელი იყენებს პროტოკოლს სახელწოდებით </a:t>
            </a:r>
            <a:r>
              <a:rPr lang="en-US" dirty="0"/>
              <a:t>Carrier Sense Multiple Access with Collision Detection (</a:t>
            </a:r>
            <a:r>
              <a:rPr lang="en-US" dirty="0" err="1"/>
              <a:t>CSMA</a:t>
            </a:r>
            <a:r>
              <a:rPr lang="en-US" dirty="0"/>
              <a:t>/CD), </a:t>
            </a:r>
            <a:r>
              <a:rPr lang="ka-GE" dirty="0"/>
              <a:t>რომელიც ეხმარება მოწყობილობებს გამოიყენონ გამტარი თანაბრად, თუ ორი  კომპიუტერი გადაცემ ერთსა და იმავე გამტარში იქმნება შეჯახების პრობლემა - კოლიზია.  </a:t>
            </a:r>
          </a:p>
          <a:p>
            <a:pPr indent="442913">
              <a:lnSpc>
                <a:spcPct val="150000"/>
              </a:lnSpc>
            </a:pPr>
            <a:r>
              <a:rPr lang="en-US" dirty="0" err="1"/>
              <a:t>CSMA</a:t>
            </a:r>
            <a:r>
              <a:rPr lang="en-US" dirty="0"/>
              <a:t>/CD </a:t>
            </a:r>
            <a:r>
              <a:rPr lang="ka-GE" dirty="0"/>
              <a:t>შეიქმნა იმ შეჯახების პრობლემის გადასაჭრელად, რომელსაც  ხდება პაკეტების გადაცემისას სხვადასხვა კვანძიდან ერთდროულად. გადამცემ კომპიუტერს სურს ქსელში ინფორმაციის გადაცემა, ის ჯერ ამოწმებს სადენზე სიგნალის არსებობას. თუ სხვა ჰოსტი არ გადასცემს, ჰოსტი განაგრძობს მის გადაცემას.</a:t>
            </a:r>
          </a:p>
          <a:p>
            <a:pPr indent="442913">
              <a:lnSpc>
                <a:spcPct val="150000"/>
              </a:lnSpc>
            </a:pPr>
            <a:r>
              <a:rPr lang="ka-GE" dirty="0"/>
              <a:t>გადამცემი ჰოსტი მუდმივად აკონტროლებს გამტარს, რათა დარწმუნდეს, რომ სხვა ჰოსტები არ დაიწყებენ გადაცემას. თუ ქსელსი მოხდება კოლიზია იგზავნება  </a:t>
            </a:r>
            <a:r>
              <a:rPr lang="en-US" dirty="0"/>
              <a:t>jam </a:t>
            </a:r>
            <a:r>
              <a:rPr lang="ka-GE" dirty="0"/>
              <a:t>სიგნალი, რომელიც აგებინებს ყველა კვანძს, რომ გააჩერონ ინფორმააციის გადაცემა, </a:t>
            </a:r>
          </a:p>
        </p:txBody>
      </p:sp>
    </p:spTree>
    <p:extLst>
      <p:ext uri="{BB962C8B-B14F-4D97-AF65-F5344CB8AC3E}">
        <p14:creationId xmlns:p14="http://schemas.microsoft.com/office/powerpoint/2010/main" val="286415495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D41B1B-19BB-4A3E-90C4-499EE56F4BE0}"/>
              </a:ext>
            </a:extLst>
          </p:cNvPr>
          <p:cNvSpPr/>
          <p:nvPr/>
        </p:nvSpPr>
        <p:spPr>
          <a:xfrm>
            <a:off x="3970709" y="206166"/>
            <a:ext cx="3122393" cy="369332"/>
          </a:xfrm>
          <a:prstGeom prst="rect">
            <a:avLst/>
          </a:prstGeom>
        </p:spPr>
        <p:txBody>
          <a:bodyPr wrap="none">
            <a:spAutoFit/>
          </a:bodyPr>
          <a:lstStyle/>
          <a:p>
            <a:r>
              <a:rPr lang="en-US" b="1" dirty="0"/>
              <a:t>Half- and Full-Duplex Ethernet </a:t>
            </a:r>
            <a:endParaRPr lang="ka-GE" b="1" dirty="0"/>
          </a:p>
        </p:txBody>
      </p:sp>
      <p:sp>
        <p:nvSpPr>
          <p:cNvPr id="3" name="Rectangle 2">
            <a:extLst>
              <a:ext uri="{FF2B5EF4-FFF2-40B4-BE49-F238E27FC236}">
                <a16:creationId xmlns:a16="http://schemas.microsoft.com/office/drawing/2014/main" id="{31815BFC-F0D2-4868-8BD9-788C2C66F090}"/>
              </a:ext>
            </a:extLst>
          </p:cNvPr>
          <p:cNvSpPr/>
          <p:nvPr/>
        </p:nvSpPr>
        <p:spPr>
          <a:xfrm>
            <a:off x="632033" y="914089"/>
            <a:ext cx="2108398" cy="369332"/>
          </a:xfrm>
          <a:prstGeom prst="rect">
            <a:avLst/>
          </a:prstGeom>
        </p:spPr>
        <p:txBody>
          <a:bodyPr wrap="none">
            <a:spAutoFit/>
          </a:bodyPr>
          <a:lstStyle/>
          <a:p>
            <a:r>
              <a:rPr lang="en-US" dirty="0"/>
              <a:t>Half-duplex example</a:t>
            </a:r>
            <a:endParaRPr lang="ka-GE" dirty="0"/>
          </a:p>
        </p:txBody>
      </p:sp>
      <p:pic>
        <p:nvPicPr>
          <p:cNvPr id="5" name="Picture 4">
            <a:extLst>
              <a:ext uri="{FF2B5EF4-FFF2-40B4-BE49-F238E27FC236}">
                <a16:creationId xmlns:a16="http://schemas.microsoft.com/office/drawing/2014/main" id="{155D91C8-2B20-41A8-BD59-A00C8D573A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198" y="1283421"/>
            <a:ext cx="5055754" cy="2738533"/>
          </a:xfrm>
          <a:prstGeom prst="rect">
            <a:avLst/>
          </a:prstGeom>
        </p:spPr>
      </p:pic>
      <p:pic>
        <p:nvPicPr>
          <p:cNvPr id="7" name="Picture 6">
            <a:extLst>
              <a:ext uri="{FF2B5EF4-FFF2-40B4-BE49-F238E27FC236}">
                <a16:creationId xmlns:a16="http://schemas.microsoft.com/office/drawing/2014/main" id="{0FBCB235-3B09-4135-9E96-ECD73ED9FF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6065" y="946060"/>
            <a:ext cx="5872180" cy="2495666"/>
          </a:xfrm>
          <a:prstGeom prst="rect">
            <a:avLst/>
          </a:prstGeom>
        </p:spPr>
      </p:pic>
      <p:sp>
        <p:nvSpPr>
          <p:cNvPr id="4" name="TextBox 3">
            <a:extLst>
              <a:ext uri="{FF2B5EF4-FFF2-40B4-BE49-F238E27FC236}">
                <a16:creationId xmlns:a16="http://schemas.microsoft.com/office/drawing/2014/main" id="{F172C054-A93D-4DFA-80CC-C5AF920E1B92}"/>
              </a:ext>
            </a:extLst>
          </p:cNvPr>
          <p:cNvSpPr txBox="1"/>
          <p:nvPr/>
        </p:nvSpPr>
        <p:spPr>
          <a:xfrm>
            <a:off x="6425292" y="3844803"/>
            <a:ext cx="4650745" cy="369332"/>
          </a:xfrm>
          <a:prstGeom prst="rect">
            <a:avLst/>
          </a:prstGeom>
          <a:noFill/>
        </p:spPr>
        <p:txBody>
          <a:bodyPr wrap="square" rtlCol="0">
            <a:spAutoFit/>
          </a:bodyPr>
          <a:lstStyle/>
          <a:p>
            <a:r>
              <a:rPr lang="en-US" dirty="0"/>
              <a:t>Switch</a:t>
            </a:r>
            <a:r>
              <a:rPr lang="ka-GE" dirty="0"/>
              <a:t> მუშაობს </a:t>
            </a:r>
            <a:r>
              <a:rPr lang="en-US" dirty="0"/>
              <a:t>Full-Duplex</a:t>
            </a:r>
            <a:r>
              <a:rPr lang="ka-GE" dirty="0"/>
              <a:t> ტექნოლოგიით </a:t>
            </a:r>
          </a:p>
        </p:txBody>
      </p:sp>
      <p:sp>
        <p:nvSpPr>
          <p:cNvPr id="8" name="TextBox 7">
            <a:extLst>
              <a:ext uri="{FF2B5EF4-FFF2-40B4-BE49-F238E27FC236}">
                <a16:creationId xmlns:a16="http://schemas.microsoft.com/office/drawing/2014/main" id="{BADDC11B-F7EA-4014-B413-DD6581F3ADB9}"/>
              </a:ext>
            </a:extLst>
          </p:cNvPr>
          <p:cNvSpPr txBox="1"/>
          <p:nvPr/>
        </p:nvSpPr>
        <p:spPr>
          <a:xfrm>
            <a:off x="319461" y="4103692"/>
            <a:ext cx="4650744" cy="369332"/>
          </a:xfrm>
          <a:prstGeom prst="rect">
            <a:avLst/>
          </a:prstGeom>
          <a:noFill/>
        </p:spPr>
        <p:txBody>
          <a:bodyPr wrap="square" rtlCol="0">
            <a:spAutoFit/>
          </a:bodyPr>
          <a:lstStyle/>
          <a:p>
            <a:r>
              <a:rPr lang="en-US" dirty="0" err="1"/>
              <a:t>Hab</a:t>
            </a:r>
            <a:r>
              <a:rPr lang="ka-GE" dirty="0"/>
              <a:t> მუშაობს </a:t>
            </a:r>
            <a:r>
              <a:rPr lang="en-US" dirty="0"/>
              <a:t>Half-duplex</a:t>
            </a:r>
            <a:r>
              <a:rPr lang="ka-GE" dirty="0"/>
              <a:t> ტექნოლოგიით </a:t>
            </a:r>
          </a:p>
        </p:txBody>
      </p:sp>
      <p:sp>
        <p:nvSpPr>
          <p:cNvPr id="6" name="Rectangle 5">
            <a:extLst>
              <a:ext uri="{FF2B5EF4-FFF2-40B4-BE49-F238E27FC236}">
                <a16:creationId xmlns:a16="http://schemas.microsoft.com/office/drawing/2014/main" id="{4B8526C4-6FE7-4C9D-836C-4C29B9EA76FF}"/>
              </a:ext>
            </a:extLst>
          </p:cNvPr>
          <p:cNvSpPr/>
          <p:nvPr/>
        </p:nvSpPr>
        <p:spPr>
          <a:xfrm>
            <a:off x="632032" y="4651249"/>
            <a:ext cx="10045799" cy="646331"/>
          </a:xfrm>
          <a:prstGeom prst="rect">
            <a:avLst/>
          </a:prstGeom>
        </p:spPr>
        <p:txBody>
          <a:bodyPr wrap="square">
            <a:spAutoFit/>
          </a:bodyPr>
          <a:lstStyle/>
          <a:p>
            <a:r>
              <a:rPr lang="ka-GE" dirty="0"/>
              <a:t>ჰაბთან დამაკავშირებელი გადამრთველი პორტი, ისევე როგორც ამ ჰაბთან დამაკავშირებელი ჰოსტები, მუშაობენ ნახევრად დუპლექსზე.</a:t>
            </a:r>
          </a:p>
        </p:txBody>
      </p:sp>
    </p:spTree>
    <p:extLst>
      <p:ext uri="{BB962C8B-B14F-4D97-AF65-F5344CB8AC3E}">
        <p14:creationId xmlns:p14="http://schemas.microsoft.com/office/powerpoint/2010/main" val="79837388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350E6E5-2935-4A17-91A8-B5E31DA91F99}"/>
              </a:ext>
            </a:extLst>
          </p:cNvPr>
          <p:cNvSpPr/>
          <p:nvPr/>
        </p:nvSpPr>
        <p:spPr>
          <a:xfrm>
            <a:off x="124690" y="196703"/>
            <a:ext cx="11665528" cy="2962158"/>
          </a:xfrm>
          <a:prstGeom prst="rect">
            <a:avLst/>
          </a:prstGeom>
        </p:spPr>
        <p:txBody>
          <a:bodyPr wrap="square">
            <a:spAutoFit/>
          </a:bodyPr>
          <a:lstStyle/>
          <a:p>
            <a:pPr>
              <a:lnSpc>
                <a:spcPct val="150000"/>
              </a:lnSpc>
            </a:pPr>
            <a:r>
              <a:rPr lang="ka-GE" b="1" dirty="0">
                <a:solidFill>
                  <a:srgbClr val="C00000"/>
                </a:solidFill>
              </a:rPr>
              <a:t>დღევანდელი </a:t>
            </a:r>
            <a:r>
              <a:rPr lang="en-US" b="1" dirty="0">
                <a:solidFill>
                  <a:srgbClr val="C00000"/>
                </a:solidFill>
              </a:rPr>
              <a:t>Ethernet </a:t>
            </a:r>
            <a:endParaRPr lang="ka-GE" b="1" dirty="0">
              <a:solidFill>
                <a:srgbClr val="C00000"/>
              </a:solidFill>
            </a:endParaRPr>
          </a:p>
          <a:p>
            <a:pPr>
              <a:lnSpc>
                <a:spcPct val="150000"/>
              </a:lnSpc>
            </a:pPr>
            <a:r>
              <a:rPr lang="ka-GE" dirty="0"/>
              <a:t>ლოკალური ქსელების განვითარების ერთერთი უმნიშვნელოვანესი ეტაპი იყო </a:t>
            </a:r>
            <a:r>
              <a:rPr lang="ka-GE" dirty="0">
                <a:solidFill>
                  <a:srgbClr val="C00000"/>
                </a:solidFill>
              </a:rPr>
              <a:t>სვიჩების (კომუტატორების</a:t>
            </a:r>
            <a:r>
              <a:rPr lang="ka-GE" dirty="0"/>
              <a:t>) გამოჩენა, რომლებმაც ჩაანაცვლეს კონცენტრატორები. </a:t>
            </a:r>
          </a:p>
          <a:p>
            <a:pPr>
              <a:lnSpc>
                <a:spcPct val="150000"/>
              </a:lnSpc>
            </a:pPr>
            <a:r>
              <a:rPr lang="ka-GE" dirty="0"/>
              <a:t>ეს დროში ახლოს მოხდა 100</a:t>
            </a:r>
            <a:r>
              <a:rPr lang="en-US" dirty="0"/>
              <a:t>BASE-TX Ethernet-</a:t>
            </a:r>
            <a:r>
              <a:rPr lang="ka-GE" dirty="0"/>
              <a:t>ის შექმნასთან</a:t>
            </a:r>
            <a:r>
              <a:rPr lang="ka-GE" dirty="0">
                <a:solidFill>
                  <a:srgbClr val="C00000"/>
                </a:solidFill>
              </a:rPr>
              <a:t>. სვიჩებს შეუძლიათ აკონტროლონ მონაცემთა ნაკადი და გააგზავნონ ფრეიმი მხოლოდ იმ პორტზე, რომლისთვისაც არის ის განკუთ</a:t>
            </a:r>
            <a:r>
              <a:rPr lang="ka-GE" dirty="0"/>
              <a:t>ვნილი. სვიჩი ამცირებს იმ მოწყობილობების რაოდენობას, რომლებიც იღებენ კონკრეტულ ფრეიმს, რადგანაც სვიჩი ანხორციელებს მიზანმიმართულ გადაცემას პორტიდან პორტზე და ამით ამცირებს კოლიზიების რაოდენობას.</a:t>
            </a:r>
          </a:p>
        </p:txBody>
      </p:sp>
      <p:sp>
        <p:nvSpPr>
          <p:cNvPr id="3" name="Rectangle 2">
            <a:extLst>
              <a:ext uri="{FF2B5EF4-FFF2-40B4-BE49-F238E27FC236}">
                <a16:creationId xmlns:a16="http://schemas.microsoft.com/office/drawing/2014/main" id="{324B6899-495E-47DD-9CC5-4AD4025D4EA2}"/>
              </a:ext>
            </a:extLst>
          </p:cNvPr>
          <p:cNvSpPr/>
          <p:nvPr/>
        </p:nvSpPr>
        <p:spPr>
          <a:xfrm>
            <a:off x="3359513" y="3244334"/>
            <a:ext cx="5472973" cy="369332"/>
          </a:xfrm>
          <a:prstGeom prst="rect">
            <a:avLst/>
          </a:prstGeom>
        </p:spPr>
        <p:txBody>
          <a:bodyPr wrap="none">
            <a:spAutoFit/>
          </a:bodyPr>
          <a:lstStyle/>
          <a:p>
            <a:r>
              <a:rPr lang="ka-GE" dirty="0"/>
              <a:t>სვიჩის გამოყენებით აგებული ლოკალური ქსელი </a:t>
            </a:r>
          </a:p>
        </p:txBody>
      </p:sp>
      <p:pic>
        <p:nvPicPr>
          <p:cNvPr id="5" name="Picture 4">
            <a:extLst>
              <a:ext uri="{FF2B5EF4-FFF2-40B4-BE49-F238E27FC236}">
                <a16:creationId xmlns:a16="http://schemas.microsoft.com/office/drawing/2014/main" id="{58B9C30F-FC10-40AC-86D6-FD02AD04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8443" y="3699139"/>
            <a:ext cx="6011114" cy="2810267"/>
          </a:xfrm>
          <a:prstGeom prst="rect">
            <a:avLst/>
          </a:prstGeom>
        </p:spPr>
      </p:pic>
    </p:spTree>
    <p:extLst>
      <p:ext uri="{BB962C8B-B14F-4D97-AF65-F5344CB8AC3E}">
        <p14:creationId xmlns:p14="http://schemas.microsoft.com/office/powerpoint/2010/main" val="140285700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DD3158D-88EA-43A8-ABDA-6F1B325EC0E8}"/>
              </a:ext>
            </a:extLst>
          </p:cNvPr>
          <p:cNvSpPr/>
          <p:nvPr/>
        </p:nvSpPr>
        <p:spPr>
          <a:xfrm>
            <a:off x="304799" y="349425"/>
            <a:ext cx="11111345" cy="4208653"/>
          </a:xfrm>
          <a:prstGeom prst="rect">
            <a:avLst/>
          </a:prstGeom>
        </p:spPr>
        <p:txBody>
          <a:bodyPr wrap="square">
            <a:spAutoFit/>
          </a:bodyPr>
          <a:lstStyle/>
          <a:p>
            <a:pPr>
              <a:lnSpc>
                <a:spcPct val="150000"/>
              </a:lnSpc>
            </a:pPr>
            <a:r>
              <a:rPr lang="ka-GE" dirty="0"/>
              <a:t>თანამედროვე მულტიმედიური პროგრამები, რომლებიც იყენებენ კომპიუტერულ ქსელს, ყოველდღიურად ტვირთავენ ყველაზე სწრაფ ქსელებსაც კი. მაგალითად, </a:t>
            </a:r>
            <a:r>
              <a:rPr lang="en-US" dirty="0"/>
              <a:t>VoIP </a:t>
            </a:r>
            <a:r>
              <a:rPr lang="ka-GE" dirty="0"/>
              <a:t>ტექნოლოგიის და მულტიმედიური გამოყენების ზრდამ, საჭირო გახადა უფრო სწრაფ კავშირები, ვიდრე არის 100მბიტ/წამში </a:t>
            </a:r>
            <a:r>
              <a:rPr lang="en-US" dirty="0"/>
              <a:t>Ethernet. </a:t>
            </a:r>
            <a:endParaRPr lang="ka-GE" dirty="0"/>
          </a:p>
          <a:p>
            <a:pPr>
              <a:lnSpc>
                <a:spcPct val="150000"/>
              </a:lnSpc>
            </a:pPr>
            <a:r>
              <a:rPr lang="ka-GE" b="1" dirty="0">
                <a:solidFill>
                  <a:srgbClr val="C00000"/>
                </a:solidFill>
              </a:rPr>
              <a:t>გიგაბიტ </a:t>
            </a:r>
            <a:r>
              <a:rPr lang="en-US" b="1" dirty="0">
                <a:solidFill>
                  <a:srgbClr val="C00000"/>
                </a:solidFill>
              </a:rPr>
              <a:t>Ethernet </a:t>
            </a:r>
            <a:r>
              <a:rPr lang="ka-GE" b="1" dirty="0">
                <a:solidFill>
                  <a:srgbClr val="C00000"/>
                </a:solidFill>
              </a:rPr>
              <a:t>გამტარობა შეადგენს 1000 მბიტ/წმ</a:t>
            </a:r>
            <a:r>
              <a:rPr lang="ka-GE" dirty="0"/>
              <a:t>. ეს მიიღება სრული-დუპლექსის და </a:t>
            </a:r>
            <a:r>
              <a:rPr lang="en-US" dirty="0" err="1"/>
              <a:t>UTP</a:t>
            </a:r>
            <a:r>
              <a:rPr lang="en-US" dirty="0"/>
              <a:t> </a:t>
            </a:r>
            <a:r>
              <a:rPr lang="ka-GE" dirty="0"/>
              <a:t>ან ოპტიკურ ბოჭკოვანი ტექნოლოგიების გამოყენებით. როდესაც ხდება ქსელის განახლება 100მბიტ/წამის გამტარობიდან 1გბიტ/წამამდე ან მეტი, განსხვავება საგრძნობია. </a:t>
            </a:r>
          </a:p>
          <a:p>
            <a:pPr>
              <a:lnSpc>
                <a:spcPct val="150000"/>
              </a:lnSpc>
            </a:pPr>
            <a:r>
              <a:rPr lang="ka-GE" dirty="0"/>
              <a:t>ქსელის განახლება 1გბ/წმ-მდე ყოველთვის არ ნიშნავს მთელი ქსელის ინფრასტრუქტურის გამოცვლას. ზოგიერთი მოწყობილობა თანამედროვე ქსელებში შეიძლება ძალიან პატარა დანახარჯებით ამუშავდეს უფრო მაღალ სიჩქარეებზე. </a:t>
            </a:r>
          </a:p>
        </p:txBody>
      </p:sp>
    </p:spTree>
    <p:extLst>
      <p:ext uri="{BB962C8B-B14F-4D97-AF65-F5344CB8AC3E}">
        <p14:creationId xmlns:p14="http://schemas.microsoft.com/office/powerpoint/2010/main" val="79011315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67F4F70-ABFD-472E-95D5-2F25CF441EFB}"/>
              </a:ext>
            </a:extLst>
          </p:cNvPr>
          <p:cNvSpPr/>
          <p:nvPr/>
        </p:nvSpPr>
        <p:spPr>
          <a:xfrm>
            <a:off x="831272" y="210234"/>
            <a:ext cx="9836728" cy="369332"/>
          </a:xfrm>
          <a:prstGeom prst="rect">
            <a:avLst/>
          </a:prstGeom>
        </p:spPr>
        <p:txBody>
          <a:bodyPr wrap="square">
            <a:spAutoFit/>
          </a:bodyPr>
          <a:lstStyle/>
          <a:p>
            <a:r>
              <a:rPr lang="ka-GE" dirty="0"/>
              <a:t>ახალი მოწყობილობები და სერვისები რომლებიც ითხოვენ სწრაფ კომუნიკაციას</a:t>
            </a:r>
          </a:p>
        </p:txBody>
      </p:sp>
      <p:pic>
        <p:nvPicPr>
          <p:cNvPr id="4" name="Picture 3">
            <a:extLst>
              <a:ext uri="{FF2B5EF4-FFF2-40B4-BE49-F238E27FC236}">
                <a16:creationId xmlns:a16="http://schemas.microsoft.com/office/drawing/2014/main" id="{0866C211-78E0-4630-9F4D-27A9573A69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9768" y="1297754"/>
            <a:ext cx="7285286" cy="4519348"/>
          </a:xfrm>
          <a:prstGeom prst="rect">
            <a:avLst/>
          </a:prstGeom>
        </p:spPr>
      </p:pic>
    </p:spTree>
    <p:extLst>
      <p:ext uri="{BB962C8B-B14F-4D97-AF65-F5344CB8AC3E}">
        <p14:creationId xmlns:p14="http://schemas.microsoft.com/office/powerpoint/2010/main" val="32437599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4467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805BB26-F512-41A2-AD33-374FEBE6D9B2}"/>
              </a:ext>
            </a:extLst>
          </p:cNvPr>
          <p:cNvSpPr/>
          <p:nvPr/>
        </p:nvSpPr>
        <p:spPr>
          <a:xfrm>
            <a:off x="3859933" y="471638"/>
            <a:ext cx="3339376" cy="400110"/>
          </a:xfrm>
          <a:prstGeom prst="rect">
            <a:avLst/>
          </a:prstGeom>
        </p:spPr>
        <p:txBody>
          <a:bodyPr wrap="none">
            <a:spAutoFit/>
          </a:bodyPr>
          <a:lstStyle/>
          <a:p>
            <a:r>
              <a:rPr lang="ka-GE" sz="2000" dirty="0">
                <a:solidFill>
                  <a:srgbClr val="C00000"/>
                </a:solidFill>
              </a:rPr>
              <a:t>ქსელური მოწყობილობები</a:t>
            </a:r>
          </a:p>
        </p:txBody>
      </p:sp>
      <p:sp>
        <p:nvSpPr>
          <p:cNvPr id="5" name="Rectangle 4">
            <a:extLst>
              <a:ext uri="{FF2B5EF4-FFF2-40B4-BE49-F238E27FC236}">
                <a16:creationId xmlns:a16="http://schemas.microsoft.com/office/drawing/2014/main" id="{AF0D33AF-7FBB-4E48-AF3F-3D6B770ACAED}"/>
              </a:ext>
            </a:extLst>
          </p:cNvPr>
          <p:cNvSpPr/>
          <p:nvPr/>
        </p:nvSpPr>
        <p:spPr>
          <a:xfrm>
            <a:off x="231058" y="1256522"/>
            <a:ext cx="11729884" cy="646331"/>
          </a:xfrm>
          <a:prstGeom prst="rect">
            <a:avLst/>
          </a:prstGeom>
        </p:spPr>
        <p:txBody>
          <a:bodyPr wrap="square">
            <a:spAutoFit/>
          </a:bodyPr>
          <a:lstStyle/>
          <a:p>
            <a:r>
              <a:rPr lang="ka-GE" dirty="0"/>
              <a:t>ქსელური მოწყობილობები ან კვანძები არის მოწყობილობები, რომლებიც უნდა იყოს დაკავშირებული ქსელში.</a:t>
            </a:r>
          </a:p>
        </p:txBody>
      </p:sp>
      <p:sp>
        <p:nvSpPr>
          <p:cNvPr id="6" name="Rectangle 5">
            <a:extLst>
              <a:ext uri="{FF2B5EF4-FFF2-40B4-BE49-F238E27FC236}">
                <a16:creationId xmlns:a16="http://schemas.microsoft.com/office/drawing/2014/main" id="{9294000A-1AF1-465E-A805-E640A4002538}"/>
              </a:ext>
            </a:extLst>
          </p:cNvPr>
          <p:cNvSpPr/>
          <p:nvPr/>
        </p:nvSpPr>
        <p:spPr>
          <a:xfrm>
            <a:off x="231058" y="1995239"/>
            <a:ext cx="11184194" cy="881844"/>
          </a:xfrm>
          <a:prstGeom prst="rect">
            <a:avLst/>
          </a:prstGeom>
        </p:spPr>
        <p:txBody>
          <a:bodyPr wrap="square">
            <a:spAutoFit/>
          </a:bodyPr>
          <a:lstStyle/>
          <a:p>
            <a:pPr fontAlgn="base">
              <a:lnSpc>
                <a:spcPct val="150000"/>
              </a:lnSpc>
              <a:buFont typeface="Arial" panose="020B0604020202020204" pitchFamily="34" charset="0"/>
              <a:buChar char="•"/>
            </a:pPr>
            <a:r>
              <a:rPr lang="ka-GE" b="1" dirty="0">
                <a:solidFill>
                  <a:srgbClr val="0D0D0D"/>
                </a:solidFill>
                <a:latin typeface="PT Serif"/>
              </a:rPr>
              <a:t>კომპიუტერები, მობილურები და სხვა სამომხმარებლო მოწყობილობები: </a:t>
            </a:r>
            <a:r>
              <a:rPr lang="ka-GE" dirty="0">
                <a:solidFill>
                  <a:srgbClr val="0D0D0D"/>
                </a:solidFill>
                <a:latin typeface="PT Serif"/>
              </a:rPr>
              <a:t>ეს არის საბოლოო მოწყობილობები, რომლებთანაც მომხმარებლებს პირდაპირ და ხშირად აქვთ წვდომა;</a:t>
            </a:r>
            <a:endParaRPr lang="en-US" i="0" dirty="0">
              <a:solidFill>
                <a:srgbClr val="0D0D0D"/>
              </a:solidFill>
              <a:effectLst/>
              <a:latin typeface="PT Serif"/>
            </a:endParaRPr>
          </a:p>
        </p:txBody>
      </p:sp>
      <p:sp>
        <p:nvSpPr>
          <p:cNvPr id="7" name="Rectangle 6">
            <a:extLst>
              <a:ext uri="{FF2B5EF4-FFF2-40B4-BE49-F238E27FC236}">
                <a16:creationId xmlns:a16="http://schemas.microsoft.com/office/drawing/2014/main" id="{37C1DB8C-06AB-4965-A67F-E205FCA4FD79}"/>
              </a:ext>
            </a:extLst>
          </p:cNvPr>
          <p:cNvSpPr/>
          <p:nvPr/>
        </p:nvSpPr>
        <p:spPr>
          <a:xfrm>
            <a:off x="231058" y="2969469"/>
            <a:ext cx="11346426" cy="884666"/>
          </a:xfrm>
          <a:prstGeom prst="rect">
            <a:avLst/>
          </a:prstGeom>
        </p:spPr>
        <p:txBody>
          <a:bodyPr wrap="square">
            <a:spAutoFit/>
          </a:bodyPr>
          <a:lstStyle/>
          <a:p>
            <a:pPr>
              <a:lnSpc>
                <a:spcPct val="150000"/>
              </a:lnSpc>
            </a:pPr>
            <a:r>
              <a:rPr lang="ka-GE" b="1" dirty="0"/>
              <a:t>სერვერები</a:t>
            </a:r>
            <a:r>
              <a:rPr lang="ka-GE" dirty="0"/>
              <a:t>: ეს არის აპლიკაციის ან შენახვის სერვერები, სადაც ხდება ძირითადი გამოთვლები და მონაცემთა შენახვა. ყველა მოთხოვნა კონკრეტული ამოცანების ან მონაცემების სერვერებზე მოდის.</a:t>
            </a:r>
          </a:p>
        </p:txBody>
      </p:sp>
      <p:sp>
        <p:nvSpPr>
          <p:cNvPr id="8" name="Rectangle 7">
            <a:extLst>
              <a:ext uri="{FF2B5EF4-FFF2-40B4-BE49-F238E27FC236}">
                <a16:creationId xmlns:a16="http://schemas.microsoft.com/office/drawing/2014/main" id="{098DD717-68BB-466F-B513-AA69C70A8FF0}"/>
              </a:ext>
            </a:extLst>
          </p:cNvPr>
          <p:cNvSpPr/>
          <p:nvPr/>
        </p:nvSpPr>
        <p:spPr>
          <a:xfrm>
            <a:off x="231058" y="3943699"/>
            <a:ext cx="10726994" cy="1715662"/>
          </a:xfrm>
          <a:prstGeom prst="rect">
            <a:avLst/>
          </a:prstGeom>
        </p:spPr>
        <p:txBody>
          <a:bodyPr wrap="square">
            <a:spAutoFit/>
          </a:bodyPr>
          <a:lstStyle/>
          <a:p>
            <a:pPr>
              <a:lnSpc>
                <a:spcPct val="150000"/>
              </a:lnSpc>
            </a:pPr>
            <a:r>
              <a:rPr lang="ka-GE" b="1" dirty="0"/>
              <a:t>მარშრუტიზატორები</a:t>
            </a:r>
            <a:r>
              <a:rPr lang="ka-GE" dirty="0"/>
              <a:t>: მარშრუტირება არის ქსელის გზის არჩევის პროცესი, რომლითაც გადის მონაცემთა პაკეტები. მარშრუტიზატორები არიან მოწყობილობები, რომლებიც გადააგზავნიან ამ პაკეტებს ქსელებს შორის, რათა საბოლოოდ მიაღწიონ დანიშნულების ადგილს. ისინი ამატებენ ეფექტურობას დიდ ქსელებს.</a:t>
            </a:r>
          </a:p>
        </p:txBody>
      </p:sp>
    </p:spTree>
    <p:extLst>
      <p:ext uri="{BB962C8B-B14F-4D97-AF65-F5344CB8AC3E}">
        <p14:creationId xmlns:p14="http://schemas.microsoft.com/office/powerpoint/2010/main" val="14147441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01F5784-39A3-485C-87B0-C28CF0A2B07D}"/>
              </a:ext>
            </a:extLst>
          </p:cNvPr>
          <p:cNvSpPr/>
          <p:nvPr/>
        </p:nvSpPr>
        <p:spPr>
          <a:xfrm>
            <a:off x="732503" y="523678"/>
            <a:ext cx="10668000" cy="4670317"/>
          </a:xfrm>
          <a:prstGeom prst="rect">
            <a:avLst/>
          </a:prstGeom>
        </p:spPr>
        <p:txBody>
          <a:bodyPr wrap="square">
            <a:spAutoFit/>
          </a:bodyPr>
          <a:lstStyle/>
          <a:p>
            <a:pPr>
              <a:lnSpc>
                <a:spcPct val="150000"/>
              </a:lnSpc>
            </a:pPr>
            <a:r>
              <a:rPr lang="ka-GE" sz="2000" b="1" dirty="0">
                <a:solidFill>
                  <a:srgbClr val="C00000"/>
                </a:solidFill>
              </a:rPr>
              <a:t>ბმულები (კავშირის) საშულებები</a:t>
            </a:r>
          </a:p>
          <a:p>
            <a:pPr>
              <a:lnSpc>
                <a:spcPct val="150000"/>
              </a:lnSpc>
            </a:pPr>
            <a:r>
              <a:rPr lang="ka-GE" dirty="0"/>
              <a:t>კავშირის საშულებები არის გადაცემის მედია, რომელიც შეიძლება იყოს ორი ტიპის:</a:t>
            </a:r>
          </a:p>
          <a:p>
            <a:pPr>
              <a:lnSpc>
                <a:spcPct val="150000"/>
              </a:lnSpc>
            </a:pPr>
            <a:r>
              <a:rPr lang="ka-GE" b="1" dirty="0">
                <a:solidFill>
                  <a:srgbClr val="C00000"/>
                </a:solidFill>
              </a:rPr>
              <a:t>სადენიანი</a:t>
            </a:r>
            <a:r>
              <a:rPr lang="ka-GE" dirty="0"/>
              <a:t>: ქსელებში გამოყენებული სადენიანი ტექნოლოგიების მაგალითებია კოაქსიალური კაბელები, სატელეფონო ხაზები, დაგრეხილი წყვილი კაბელები და ოპტიკური ბოჭკოები. ოპტიკური ბოჭკოები ატარებენ სინათლის იმპულსებს მონაცემების წარმოსადგენად.</a:t>
            </a:r>
          </a:p>
          <a:p>
            <a:pPr>
              <a:lnSpc>
                <a:spcPct val="150000"/>
              </a:lnSpc>
            </a:pPr>
            <a:r>
              <a:rPr lang="ka-GE" b="1" dirty="0">
                <a:solidFill>
                  <a:srgbClr val="C00000"/>
                </a:solidFill>
              </a:rPr>
              <a:t>უსადენო</a:t>
            </a:r>
            <a:r>
              <a:rPr lang="ka-GE" dirty="0"/>
              <a:t>: ქსელის კავშირი ასევე შეიძლება დამყარდეს რადიოს ან სხვა ელექტრომაგნიტური სიგნალების საშუალებით. ამ ტიპის გადაცემას ეწოდება "უკაბელო". უკაბელო კავშირების ყველაზე გავრცელებული მაგალითებია საკომუნიკაციო თანამგზავრები, ფიჭური ქსელები და რადიო და ტექნოლოგიების გავრცელების სპექტრები. </a:t>
            </a:r>
          </a:p>
          <a:p>
            <a:pPr>
              <a:lnSpc>
                <a:spcPct val="150000"/>
              </a:lnSpc>
            </a:pPr>
            <a:r>
              <a:rPr lang="ka-GE" dirty="0"/>
              <a:t>უკაბელო </a:t>
            </a:r>
            <a:r>
              <a:rPr lang="en-US" dirty="0"/>
              <a:t>LAN-</a:t>
            </a:r>
            <a:r>
              <a:rPr lang="ka-GE" dirty="0"/>
              <a:t>ები იყენებენ სპექტრულ ტექნოლოგიას მცირე ფართობზე კავშირების დასამყარებლად.</a:t>
            </a:r>
          </a:p>
        </p:txBody>
      </p:sp>
    </p:spTree>
    <p:extLst>
      <p:ext uri="{BB962C8B-B14F-4D97-AF65-F5344CB8AC3E}">
        <p14:creationId xmlns:p14="http://schemas.microsoft.com/office/powerpoint/2010/main" val="400874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FD5EF6-4B9B-4A86-B1A9-8A6361D937EF}"/>
              </a:ext>
            </a:extLst>
          </p:cNvPr>
          <p:cNvSpPr/>
          <p:nvPr/>
        </p:nvSpPr>
        <p:spPr>
          <a:xfrm>
            <a:off x="3526652" y="412643"/>
            <a:ext cx="4879928" cy="881844"/>
          </a:xfrm>
          <a:prstGeom prst="rect">
            <a:avLst/>
          </a:prstGeom>
        </p:spPr>
        <p:txBody>
          <a:bodyPr wrap="square">
            <a:spAutoFit/>
          </a:bodyPr>
          <a:lstStyle/>
          <a:p>
            <a:pPr>
              <a:lnSpc>
                <a:spcPct val="150000"/>
              </a:lnSpc>
            </a:pPr>
            <a:r>
              <a:rPr lang="ka-GE" dirty="0"/>
              <a:t>საკომუნიკაციო პროტოკოლები</a:t>
            </a:r>
          </a:p>
          <a:p>
            <a:pPr>
              <a:lnSpc>
                <a:spcPct val="150000"/>
              </a:lnSpc>
            </a:pPr>
            <a:r>
              <a:rPr lang="en-US" b="1" dirty="0">
                <a:solidFill>
                  <a:srgbClr val="080809"/>
                </a:solidFill>
                <a:latin typeface="Roboto"/>
              </a:rPr>
              <a:t>Communication protocols</a:t>
            </a:r>
            <a:endParaRPr lang="ka-GE" dirty="0"/>
          </a:p>
        </p:txBody>
      </p:sp>
      <p:sp>
        <p:nvSpPr>
          <p:cNvPr id="3" name="Rectangle 2">
            <a:extLst>
              <a:ext uri="{FF2B5EF4-FFF2-40B4-BE49-F238E27FC236}">
                <a16:creationId xmlns:a16="http://schemas.microsoft.com/office/drawing/2014/main" id="{4BE91FB6-34BE-4541-AFA0-47C777A8D480}"/>
              </a:ext>
            </a:extLst>
          </p:cNvPr>
          <p:cNvSpPr/>
          <p:nvPr/>
        </p:nvSpPr>
        <p:spPr>
          <a:xfrm>
            <a:off x="415412" y="1430961"/>
            <a:ext cx="11361175" cy="1299138"/>
          </a:xfrm>
          <a:prstGeom prst="rect">
            <a:avLst/>
          </a:prstGeom>
        </p:spPr>
        <p:txBody>
          <a:bodyPr wrap="square">
            <a:spAutoFit/>
          </a:bodyPr>
          <a:lstStyle/>
          <a:p>
            <a:pPr>
              <a:lnSpc>
                <a:spcPct val="150000"/>
              </a:lnSpc>
            </a:pPr>
            <a:r>
              <a:rPr lang="ka-GE" dirty="0"/>
              <a:t>საკომუნიკაციო პროტოკოლი არის წესების ერთობლიობა, რომელსაც იცავს ყველა კვანძი, რომელიც მონაწილეობს ინფორმაციის გადაცემაში. ზოგიერთი გავრცელებული პროტოკოლი მოიცავს ინტერნეტ პროტოკოლების კომპლექტს (</a:t>
            </a:r>
            <a:r>
              <a:rPr lang="en-US" dirty="0"/>
              <a:t>TCP/IP), IEEE 802, Ethernet, </a:t>
            </a:r>
            <a:r>
              <a:rPr lang="ka-GE" dirty="0"/>
              <a:t>უკაბელო </a:t>
            </a:r>
            <a:r>
              <a:rPr lang="en-US" dirty="0"/>
              <a:t>LAN </a:t>
            </a:r>
            <a:r>
              <a:rPr lang="ka-GE" dirty="0"/>
              <a:t>და ფიჭური სტანდარტები</a:t>
            </a:r>
          </a:p>
        </p:txBody>
      </p:sp>
      <p:sp>
        <p:nvSpPr>
          <p:cNvPr id="4" name="Rectangle 3">
            <a:extLst>
              <a:ext uri="{FF2B5EF4-FFF2-40B4-BE49-F238E27FC236}">
                <a16:creationId xmlns:a16="http://schemas.microsoft.com/office/drawing/2014/main" id="{060CCEB8-91B9-4FB8-87FF-172834398744}"/>
              </a:ext>
            </a:extLst>
          </p:cNvPr>
          <p:cNvSpPr/>
          <p:nvPr/>
        </p:nvSpPr>
        <p:spPr>
          <a:xfrm>
            <a:off x="4256352" y="3059668"/>
            <a:ext cx="2056973" cy="369332"/>
          </a:xfrm>
          <a:prstGeom prst="rect">
            <a:avLst/>
          </a:prstGeom>
        </p:spPr>
        <p:txBody>
          <a:bodyPr wrap="none">
            <a:spAutoFit/>
          </a:bodyPr>
          <a:lstStyle/>
          <a:p>
            <a:r>
              <a:rPr lang="en-US" b="1" dirty="0">
                <a:solidFill>
                  <a:srgbClr val="080809"/>
                </a:solidFill>
                <a:latin typeface="Roboto"/>
              </a:rPr>
              <a:t>Network Defense</a:t>
            </a:r>
            <a:endParaRPr lang="ka-GE" dirty="0"/>
          </a:p>
        </p:txBody>
      </p:sp>
      <p:sp>
        <p:nvSpPr>
          <p:cNvPr id="5" name="Rectangle 4">
            <a:extLst>
              <a:ext uri="{FF2B5EF4-FFF2-40B4-BE49-F238E27FC236}">
                <a16:creationId xmlns:a16="http://schemas.microsoft.com/office/drawing/2014/main" id="{1AAB687E-99CE-4FE4-941B-45F6F431F803}"/>
              </a:ext>
            </a:extLst>
          </p:cNvPr>
          <p:cNvSpPr/>
          <p:nvPr/>
        </p:nvSpPr>
        <p:spPr>
          <a:xfrm>
            <a:off x="286028" y="3552091"/>
            <a:ext cx="11361175" cy="2546659"/>
          </a:xfrm>
          <a:prstGeom prst="rect">
            <a:avLst/>
          </a:prstGeom>
        </p:spPr>
        <p:txBody>
          <a:bodyPr wrap="square">
            <a:spAutoFit/>
          </a:bodyPr>
          <a:lstStyle/>
          <a:p>
            <a:pPr>
              <a:lnSpc>
                <a:spcPct val="150000"/>
              </a:lnSpc>
            </a:pPr>
            <a:r>
              <a:rPr lang="ka-GE" dirty="0"/>
              <a:t>მიუხედავად იმისა, რომ კვანძები, ბმულები და პროტოკოლები ქმნიან ქსელის საფუძველს, თანამედროვე ქსელი ვერ იარსებებს მისი დაცვის გარეშე. უსაფრთხოება გადამწყვეტია, როდესაც მონაცემთა უპრეცედენტო რაოდენობით იქმნება, გადაადგილდება და მუშავდება ქსელებში. ქსელის თავდაცვის ინსტრუმენტების რამდენიმე მაგალითია </a:t>
            </a:r>
            <a:r>
              <a:rPr lang="en-US" dirty="0"/>
              <a:t>firewall, </a:t>
            </a:r>
            <a:r>
              <a:rPr lang="ka-GE" dirty="0"/>
              <a:t>შეჭრის აღმოჩენის სისტემები (</a:t>
            </a:r>
            <a:r>
              <a:rPr lang="en-US" dirty="0"/>
              <a:t>IDS), </a:t>
            </a:r>
            <a:r>
              <a:rPr lang="ka-GE" dirty="0"/>
              <a:t>შეჭრის პრევენციის სისტემები (</a:t>
            </a:r>
            <a:r>
              <a:rPr lang="en-US" dirty="0"/>
              <a:t>IPS), </a:t>
            </a:r>
            <a:r>
              <a:rPr lang="ka-GE" dirty="0"/>
              <a:t>ქსელის წვდომის კონტროლი (</a:t>
            </a:r>
            <a:r>
              <a:rPr lang="en-US" dirty="0"/>
              <a:t>NAC), </a:t>
            </a:r>
            <a:r>
              <a:rPr lang="ka-GE" dirty="0"/>
              <a:t>შინაარსის ფილტრები, პროქსი სერვერები, ანტი-</a:t>
            </a:r>
            <a:r>
              <a:rPr lang="en-US" dirty="0"/>
              <a:t>DDoS </a:t>
            </a:r>
            <a:r>
              <a:rPr lang="ka-GE" dirty="0"/>
              <a:t>მოწყობილობები და დატვირთვის ბალანსერები.</a:t>
            </a:r>
          </a:p>
        </p:txBody>
      </p:sp>
    </p:spTree>
    <p:extLst>
      <p:ext uri="{BB962C8B-B14F-4D97-AF65-F5344CB8AC3E}">
        <p14:creationId xmlns:p14="http://schemas.microsoft.com/office/powerpoint/2010/main" val="39355547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7794</TotalTime>
  <Words>3958</Words>
  <Application>Microsoft Office PowerPoint</Application>
  <PresentationFormat>Widescreen</PresentationFormat>
  <Paragraphs>301</Paragraphs>
  <Slides>68</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68</vt:i4>
      </vt:variant>
    </vt:vector>
  </HeadingPairs>
  <TitlesOfParts>
    <vt:vector size="79" baseType="lpstr">
      <vt:lpstr>arial</vt:lpstr>
      <vt:lpstr>arial</vt:lpstr>
      <vt:lpstr>Calibri</vt:lpstr>
      <vt:lpstr>Calibri Light</vt:lpstr>
      <vt:lpstr>CiscoSansLight</vt:lpstr>
      <vt:lpstr>PT Serif</vt:lpstr>
      <vt:lpstr>Roboto</vt:lpstr>
      <vt:lpstr>Sylfaen</vt:lpstr>
      <vt:lpstr>Titillium Web</vt:lpstr>
      <vt:lpstr>Wingdings</vt:lpstr>
      <vt:lpstr>Office Theme</vt:lpstr>
      <vt:lpstr>ლექცია 1</vt:lpstr>
      <vt:lpstr>ლქციის თემა</vt:lpstr>
      <vt:lpstr>გამეორება:</vt:lpstr>
      <vt:lpstr>ქსელის გამოყენება </vt:lpstr>
      <vt:lpstr>PowerPoint Presentation</vt:lpstr>
      <vt:lpstr>PowerPoint Presentation</vt:lpstr>
      <vt:lpstr>PowerPoint Presentation</vt:lpstr>
      <vt:lpstr>PowerPoint Presentation</vt:lpstr>
      <vt:lpstr>PowerPoint Presentation</vt:lpstr>
      <vt:lpstr>ქსელი აგებულება და სტრუქტურა </vt:lpstr>
      <vt:lpstr>საბოლოო მოწყობილობები - End devices </vt:lpstr>
      <vt:lpstr>Servers სერვერები</vt:lpstr>
      <vt:lpstr> ქსელის ადაპტერი Network Interface Card Network Interface Controller“, “Network Adapter“, “Ethernet card“, “Connection card“, and “LAN (Local Area Network) Adapter“ </vt:lpstr>
      <vt:lpstr>PowerPoint Presentation</vt:lpstr>
      <vt:lpstr>PowerPoint Presentation</vt:lpstr>
      <vt:lpstr>ქსელური ადაპტერის ტიპები:</vt:lpstr>
      <vt:lpstr>PowerPoint Presentation</vt:lpstr>
      <vt:lpstr>PowerPoint Presentation</vt:lpstr>
      <vt:lpstr>PowerPoint Presentation</vt:lpstr>
      <vt:lpstr>PowerPoint Presentation</vt:lpstr>
      <vt:lpstr>PowerPoint Presentation</vt:lpstr>
      <vt:lpstr>PowerPoint Presentation</vt:lpstr>
      <vt:lpstr>კომუტატორი (სვიჩი (Switch) ) </vt:lpstr>
      <vt:lpstr>PowerPoint Presentation</vt:lpstr>
      <vt:lpstr>PowerPoint Presentation</vt:lpstr>
      <vt:lpstr>PowerPoint Presentation</vt:lpstr>
      <vt:lpstr>Communication Links საკომუნიკაციო საშუალებები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ინფორმაციის წარმოდგენა</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Mzia Kiknadze</dc:creator>
  <cp:lastModifiedBy>Mzia Kiknadze</cp:lastModifiedBy>
  <cp:revision>47</cp:revision>
  <dcterms:created xsi:type="dcterms:W3CDTF">2023-02-25T07:51:53Z</dcterms:created>
  <dcterms:modified xsi:type="dcterms:W3CDTF">2024-03-06T01:47:39Z</dcterms:modified>
</cp:coreProperties>
</file>

<file path=docProps/thumbnail.jpeg>
</file>